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65" r:id="rId5"/>
    <p:sldId id="261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2" r:id="rId15"/>
    <p:sldId id="275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76" r:id="rId26"/>
    <p:sldId id="286" r:id="rId27"/>
    <p:sldId id="287" r:id="rId28"/>
    <p:sldId id="288" r:id="rId29"/>
    <p:sldId id="290" r:id="rId30"/>
    <p:sldId id="291" r:id="rId31"/>
    <p:sldId id="292" r:id="rId32"/>
    <p:sldId id="294" r:id="rId33"/>
    <p:sldId id="293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7" r:id="rId45"/>
    <p:sldId id="308" r:id="rId46"/>
    <p:sldId id="309" r:id="rId47"/>
    <p:sldId id="310" r:id="rId48"/>
    <p:sldId id="311" r:id="rId49"/>
    <p:sldId id="312" r:id="rId50"/>
    <p:sldId id="313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6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1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8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0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16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1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9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1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5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8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38C9D-222C-4F34-A773-BF9A8571B864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712B7-9788-4E42-ABE1-ADF68B614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3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18" Type="http://schemas.openxmlformats.org/officeDocument/2006/relationships/image" Target="../media/image1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image" Target="../media/image16.emf"/><Relationship Id="rId2" Type="http://schemas.openxmlformats.org/officeDocument/2006/relationships/image" Target="../media/image1.emf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Relationship Id="rId1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835" y="5711139"/>
            <a:ext cx="1283739" cy="6650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22574" y="5772679"/>
            <a:ext cx="2512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2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2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2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2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2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57" y="2935503"/>
            <a:ext cx="2284095" cy="13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149024"/>
            <a:ext cx="3482340" cy="170897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1108363" y="1166502"/>
            <a:ext cx="9975273" cy="2084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Système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National Générique ePhyto </a:t>
            </a: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fr-FR" sz="36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GeNS</a:t>
            </a: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Guide de mise en œuvre CIPV</a:t>
            </a:r>
          </a:p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25735" y="4566707"/>
            <a:ext cx="398634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Secrétariat de la CIPV, juillet 2019</a:t>
            </a:r>
          </a:p>
        </p:txBody>
      </p:sp>
    </p:spTree>
    <p:extLst>
      <p:ext uri="{BB962C8B-B14F-4D97-AF65-F5344CB8AC3E}">
        <p14:creationId xmlns:p14="http://schemas.microsoft.com/office/powerpoint/2010/main" val="124681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1870" y="1913413"/>
            <a:ext cx="8423563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>
                <a:latin typeface="Calibri" panose="020F0502020204030204" pitchFamily="34" charset="0"/>
              </a:rPr>
              <a:t>1</a:t>
            </a:r>
            <a:r>
              <a:rPr lang="fr-FR" sz="2800" dirty="0" smtClean="0">
                <a:latin typeface="Calibri" panose="020F0502020204030204" pitchFamily="34" charset="0"/>
              </a:rPr>
              <a:t>. Présentation du système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latin typeface="Calibri" panose="020F0502020204030204" pitchFamily="34" charset="0"/>
              </a:rPr>
              <a:t>2. Préparation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latin typeface="Calibri" panose="020F0502020204030204" pitchFamily="34" charset="0"/>
              </a:rPr>
              <a:t>3. Formation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latin typeface="Calibri" panose="020F0502020204030204" pitchFamily="34" charset="0"/>
              </a:rPr>
              <a:t>4. Tests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latin typeface="Calibri" panose="020F0502020204030204" pitchFamily="34" charset="0"/>
              </a:rPr>
              <a:t>5. Mise en place, y compris gestion du changement 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latin typeface="Calibri" panose="020F0502020204030204" pitchFamily="34" charset="0"/>
              </a:rPr>
              <a:t>6. Durabilité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222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Présentation</a:t>
            </a:r>
            <a:r>
              <a:rPr lang="en-GB" sz="3600" b="1" dirty="0" smtClean="0"/>
              <a:t> du </a:t>
            </a:r>
            <a:r>
              <a:rPr lang="fr-FR" sz="3600" b="1" dirty="0" smtClean="0"/>
              <a:t>système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61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461241" y="721074"/>
            <a:ext cx="1126951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10000"/>
                </a:solidFill>
                <a:latin typeface="Calibri-Bold"/>
              </a:rPr>
              <a:t>Système National Générique ePhyto</a:t>
            </a:r>
          </a:p>
          <a:p>
            <a:endParaRPr lang="fr-FR" sz="2800" b="1" dirty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GeNS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ArialMT"/>
              </a:rPr>
              <a:t>est un système basique, sécurisé, accessible par internet, destiné à aider les pays qui ne disposent pas d’un système national produisant et échangeant des certificats phytosanitaires électroniques (</a:t>
            </a:r>
            <a:r>
              <a:rPr lang="fr-FR" sz="2400" dirty="0" err="1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400" dirty="0">
                <a:solidFill>
                  <a:srgbClr val="000000"/>
                </a:solidFill>
                <a:latin typeface="ArialMT"/>
              </a:rPr>
              <a:t>);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ArialMT"/>
              </a:rPr>
              <a:t> permettant aux pays de se connecter au Hub selon les règles prescrites afin que :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  <a:latin typeface="ArialMT"/>
              </a:rPr>
              <a:t>l’ONPV obtienne et visualise les rapports, conduise les inspections à l’exportation, délivre les certificats, etc.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  <a:latin typeface="ArialMT"/>
              </a:rPr>
              <a:t>l’exportateur obtienne et visualise les informations concernant les certificats délivrés pour leur exportations </a:t>
            </a:r>
          </a:p>
        </p:txBody>
      </p:sp>
    </p:spTree>
    <p:extLst>
      <p:ext uri="{BB962C8B-B14F-4D97-AF65-F5344CB8AC3E}">
        <p14:creationId xmlns:p14="http://schemas.microsoft.com/office/powerpoint/2010/main" val="25874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737" y="6194327"/>
            <a:ext cx="1128632" cy="4772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89257" y="6232907"/>
            <a:ext cx="21133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56" y="6115540"/>
            <a:ext cx="1235024" cy="622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36" y="5815171"/>
            <a:ext cx="2669315" cy="11064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539288" y="729673"/>
            <a:ext cx="111632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10000"/>
                </a:solidFill>
                <a:latin typeface="Calibri-Bold"/>
              </a:rPr>
              <a:t>Hub et </a:t>
            </a:r>
            <a:r>
              <a:rPr lang="fr-FR" sz="2800" b="1" dirty="0" err="1" smtClean="0">
                <a:solidFill>
                  <a:srgbClr val="C10000"/>
                </a:solidFill>
                <a:latin typeface="Calibri-Bold"/>
              </a:rPr>
              <a:t>GeNS</a:t>
            </a:r>
            <a:endParaRPr lang="fr-FR" sz="2800" b="1" dirty="0" smtClean="0">
              <a:solidFill>
                <a:srgbClr val="C10000"/>
              </a:solidFill>
              <a:latin typeface="Calibri-Bold"/>
            </a:endParaRPr>
          </a:p>
          <a:p>
            <a:endParaRPr lang="fr-FR" sz="2800" b="1" dirty="0" smtClean="0">
              <a:solidFill>
                <a:srgbClr val="C10000"/>
              </a:solidFill>
              <a:latin typeface="Calibri-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442" y="1390974"/>
            <a:ext cx="3056049" cy="831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427" y="1426116"/>
            <a:ext cx="3141588" cy="8312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3636" y="1426116"/>
            <a:ext cx="3328725" cy="8312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9937" y="1390974"/>
            <a:ext cx="265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Pays disposant d’un système national 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85803" y="1580252"/>
            <a:ext cx="2650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UNICC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80704" y="1457140"/>
            <a:ext cx="265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Pays utilisant le </a:t>
            </a:r>
            <a:r>
              <a:rPr lang="fr-FR" sz="2400" dirty="0" err="1" smtClean="0">
                <a:solidFill>
                  <a:schemeClr val="bg1"/>
                </a:solidFill>
              </a:rPr>
              <a:t>GeNS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442" y="2416867"/>
            <a:ext cx="3056049" cy="34759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1710" y="2496332"/>
            <a:ext cx="3141588" cy="34412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3636" y="2529428"/>
            <a:ext cx="3328725" cy="33928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8141" y="3225426"/>
            <a:ext cx="1101687" cy="19830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9680" y="3448699"/>
            <a:ext cx="492363" cy="11499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80704" y="3668462"/>
            <a:ext cx="1170296" cy="89511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14102" y="2688543"/>
            <a:ext cx="616944" cy="8400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80704" y="4771350"/>
            <a:ext cx="1170296" cy="9411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35379" y="2664746"/>
            <a:ext cx="1035394" cy="8088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13345" y="3668462"/>
            <a:ext cx="1057428" cy="8951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82216" y="4841855"/>
            <a:ext cx="1088557" cy="75769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19937" y="4989868"/>
            <a:ext cx="1622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Argentine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2829" y="3776830"/>
            <a:ext cx="1560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Etats Unis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9818" y="2987034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Chine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61880" y="3442230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bg1"/>
                </a:solidFill>
              </a:rPr>
              <a:t>GeNS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47922" y="3903895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SRI Lanka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03400" y="5036692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Samoa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203400" y="2990722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Ghana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02102" y="3911712"/>
            <a:ext cx="138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Hub</a:t>
            </a:r>
            <a:endParaRPr lang="fr-FR" sz="2400" dirty="0">
              <a:solidFill>
                <a:schemeClr val="bg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7292123" y="2987034"/>
            <a:ext cx="1921979" cy="1020628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282043" y="4134727"/>
            <a:ext cx="1633255" cy="7818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7292123" y="4238494"/>
            <a:ext cx="1588581" cy="1213039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018769" y="4238495"/>
            <a:ext cx="719278" cy="0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670664" y="4422099"/>
            <a:ext cx="1307072" cy="901188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676725" y="4187504"/>
            <a:ext cx="1283012" cy="185873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3637782" y="3156676"/>
            <a:ext cx="1339954" cy="1060268"/>
          </a:xfrm>
          <a:prstGeom prst="straightConnector1">
            <a:avLst/>
          </a:prstGeom>
          <a:ln w="76200">
            <a:solidFill>
              <a:srgbClr val="FFC0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5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482" y="6197598"/>
            <a:ext cx="1126838" cy="4341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30769" y="6197598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164" y="6105236"/>
            <a:ext cx="1020038" cy="641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818909"/>
            <a:ext cx="2942936" cy="10390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905164" y="893701"/>
            <a:ext cx="1074189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Vue d’ensemble</a:t>
            </a:r>
          </a:p>
          <a:p>
            <a:pPr algn="ctr"/>
            <a:endParaRPr lang="fr-FR" sz="3200" b="1" dirty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Système centralisé qui facilite la création de </a:t>
            </a:r>
            <a:r>
              <a:rPr lang="fr-FR" sz="2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ePhytos</a:t>
            </a:r>
            <a:endParaRPr lang="fr-FR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Système internet partagé </a:t>
            </a:r>
            <a:endParaRPr lang="fr-FR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Développé pour les pays ne disposant pas de leur propre système national 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Intégré au Hub pour la réception et l’envoi de </a:t>
            </a:r>
            <a:r>
              <a:rPr lang="fr-FR" sz="24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</a:t>
            </a:r>
            <a:endParaRPr lang="fr-FR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Permet d’importer et d’exporter des </a:t>
            </a:r>
            <a:r>
              <a:rPr lang="fr-FR" sz="2400" dirty="0" err="1" smtClean="0">
                <a:solidFill>
                  <a:srgbClr val="000000"/>
                </a:solidFill>
                <a:latin typeface="ArialMT"/>
              </a:rPr>
              <a:t>ePhytos</a:t>
            </a:r>
            <a:endParaRPr lang="fr-FR" sz="2400" dirty="0" smtClean="0">
              <a:solidFill>
                <a:srgbClr val="000000"/>
              </a:solidFill>
              <a:latin typeface="ArialMT"/>
            </a:endParaRPr>
          </a:p>
          <a:p>
            <a:endParaRPr lang="fr-FR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2000" b="1" dirty="0" smtClean="0">
                <a:solidFill>
                  <a:srgbClr val="C65A11"/>
                </a:solidFill>
                <a:latin typeface="Calibri-Bold"/>
              </a:rPr>
              <a:t>Le client 						L’ONPV</a:t>
            </a:r>
          </a:p>
          <a:p>
            <a:r>
              <a:rPr lang="fr-FR" sz="2000" dirty="0" smtClean="0">
                <a:solidFill>
                  <a:srgbClr val="C65A11"/>
                </a:solidFill>
                <a:latin typeface="Calibri" panose="020F0502020204030204" pitchFamily="34" charset="0"/>
              </a:rPr>
              <a:t>Administre la demande 					Demande  la certification		</a:t>
            </a:r>
          </a:p>
          <a:p>
            <a:r>
              <a:rPr lang="fr-FR" sz="2000" dirty="0" smtClean="0">
                <a:solidFill>
                  <a:srgbClr val="C65A11"/>
                </a:solidFill>
                <a:latin typeface="Calibri" panose="020F0502020204030204" pitchFamily="34" charset="0"/>
              </a:rPr>
              <a:t>Sollicite une modification du certificat			Valide les exigences</a:t>
            </a:r>
          </a:p>
          <a:p>
            <a:r>
              <a:rPr lang="fr-FR" sz="2000" dirty="0" smtClean="0">
                <a:solidFill>
                  <a:srgbClr val="C65A11"/>
                </a:solidFill>
                <a:latin typeface="Calibri" panose="020F0502020204030204" pitchFamily="34" charset="0"/>
              </a:rPr>
              <a:t>A accès aux certificats remplis 				Délivre les certificats</a:t>
            </a:r>
          </a:p>
          <a:p>
            <a:r>
              <a:rPr lang="fr-FR" sz="2000" dirty="0" smtClean="0">
                <a:solidFill>
                  <a:srgbClr val="C65A11"/>
                </a:solidFill>
                <a:latin typeface="Calibri" panose="020F0502020204030204" pitchFamily="34" charset="0"/>
              </a:rPr>
              <a:t>							Reçoit les certificats des pays étrangers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5667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5877" y="1055873"/>
            <a:ext cx="821112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Principales caractéristiques du </a:t>
            </a:r>
            <a:r>
              <a:rPr lang="fr-FR" sz="3200" b="1" dirty="0" err="1" smtClean="0">
                <a:solidFill>
                  <a:srgbClr val="C10000"/>
                </a:solidFill>
                <a:latin typeface="Calibri-Bold"/>
              </a:rPr>
              <a:t>GeNS</a:t>
            </a:r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Facilite la saisie des données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Utilise des codes et listes standardisés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Permet la traduction pour la certification à l’exportation 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Produit des </a:t>
            </a:r>
            <a:r>
              <a:rPr lang="fr-FR" sz="24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avec des données conformes à  la structure du format du message ePhyto, les codes et listes d’après l’appendice 1 de la NIMP 15 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Conçu pour être utilisé dans un contexte de faible bande passante, et fonctionne avec la plupart des ordinateurs de bureau et des navigateurs</a:t>
            </a:r>
          </a:p>
        </p:txBody>
      </p:sp>
    </p:spTree>
    <p:extLst>
      <p:ext uri="{BB962C8B-B14F-4D97-AF65-F5344CB8AC3E}">
        <p14:creationId xmlns:p14="http://schemas.microsoft.com/office/powerpoint/2010/main" val="44903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11055" y="1271963"/>
            <a:ext cx="6096000" cy="31547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Fonctions</a:t>
            </a:r>
          </a:p>
          <a:p>
            <a:pPr algn="ctr"/>
            <a:endParaRPr lang="fr-FR" sz="3200" b="1" dirty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Délivrance et autorisation de l’ePhyto par l’ONPV (exportateur)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Envoi de l’ePhyto vers le Hub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Annulation d’ePhyto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•Impression de l’ePhyto délivré</a:t>
            </a:r>
            <a:endParaRPr lang="fr-FR" sz="24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249104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8327" y="1271963"/>
            <a:ext cx="6788728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Fonctions</a:t>
            </a:r>
          </a:p>
          <a:p>
            <a:pPr algn="ctr"/>
            <a:endParaRPr lang="fr-FR" sz="3200" b="1" dirty="0">
              <a:solidFill>
                <a:srgbClr val="C10000"/>
              </a:solidFill>
              <a:latin typeface="Calibri-Bold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Réception de l’ePhyto provenant du Hub</a:t>
            </a:r>
          </a:p>
          <a:p>
            <a:r>
              <a:rPr lang="fr-FR" sz="2400" dirty="0" smtClean="0">
                <a:latin typeface="ArialMT"/>
              </a:rPr>
              <a:t>• Validation de l’authenticité de l’ePhyto reçu</a:t>
            </a:r>
          </a:p>
          <a:p>
            <a:r>
              <a:rPr lang="fr-FR" sz="2400" dirty="0" smtClean="0">
                <a:latin typeface="ArialMT"/>
              </a:rPr>
              <a:t>• Extraction de données de l’ePhyto</a:t>
            </a:r>
          </a:p>
          <a:p>
            <a:r>
              <a:rPr lang="fr-FR" sz="2400" dirty="0" smtClean="0">
                <a:latin typeface="ArialMT"/>
              </a:rPr>
              <a:t>• Impression de l’ePhyto reçu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latin typeface="ArialMT"/>
              </a:rPr>
              <a:t>• Stockage de l’ePhyto pour une recherche ultérieure</a:t>
            </a:r>
          </a:p>
          <a:p>
            <a:r>
              <a:rPr lang="fr-FR" sz="2400" dirty="0" smtClean="0">
                <a:latin typeface="ArialMT"/>
              </a:rPr>
              <a:t>• Rapports</a:t>
            </a:r>
          </a:p>
          <a:p>
            <a:endParaRPr lang="fr-FR" sz="24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29483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8327" y="1131579"/>
            <a:ext cx="73089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Calibri-Bold"/>
              </a:rPr>
              <a:t>Les cinq flux de travail du système </a:t>
            </a:r>
          </a:p>
          <a:p>
            <a:pPr algn="ctr"/>
            <a:endParaRPr lang="fr-FR" sz="3200" b="1" dirty="0">
              <a:solidFill>
                <a:srgbClr val="C10000"/>
              </a:solidFill>
              <a:latin typeface="Calibri-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0946" y="2159335"/>
            <a:ext cx="8922327" cy="70580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1681018" y="2328634"/>
            <a:ext cx="717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 client sollicite le certificat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76297" y="3034761"/>
            <a:ext cx="8922327" cy="7058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576299" y="3735161"/>
            <a:ext cx="8922327" cy="70580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bg1"/>
                </a:solidFill>
              </a:rPr>
              <a:t> L’ONPV délivre le certificat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76296" y="4408990"/>
            <a:ext cx="8922327" cy="70580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576296" y="5091584"/>
            <a:ext cx="8922327" cy="70580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extBox 27"/>
          <p:cNvSpPr txBox="1"/>
          <p:nvPr/>
        </p:nvSpPr>
        <p:spPr>
          <a:xfrm>
            <a:off x="1681018" y="3184466"/>
            <a:ext cx="873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L’ONPV vérifie si les informations et l’envoi sont conformes aux exigences pour l’exportation 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81018" y="4558237"/>
            <a:ext cx="717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L’ONPV retire le certificat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81018" y="5224063"/>
            <a:ext cx="717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L’ONPV reçoit le certificat à l’importation  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55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5236" y="881919"/>
            <a:ext cx="6788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Calibri-Bold"/>
              </a:rPr>
              <a:t>Les rôles des utilisateurs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81018" y="4558237"/>
            <a:ext cx="717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L’ONPV retire le certificat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673599" y="1532216"/>
            <a:ext cx="2272145" cy="795348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Administrateur du </a:t>
            </a:r>
            <a:r>
              <a:rPr lang="fr-FR" dirty="0" err="1" smtClean="0"/>
              <a:t>GeNS</a:t>
            </a:r>
            <a:endParaRPr lang="fr-FR" dirty="0"/>
          </a:p>
        </p:txBody>
      </p:sp>
      <p:sp>
        <p:nvSpPr>
          <p:cNvPr id="9" name="Rounded Rectangle 8"/>
          <p:cNvSpPr/>
          <p:nvPr/>
        </p:nvSpPr>
        <p:spPr>
          <a:xfrm>
            <a:off x="4613563" y="2645739"/>
            <a:ext cx="2392216" cy="7389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Administateur</a:t>
            </a:r>
            <a:r>
              <a:rPr lang="fr-FR" dirty="0" smtClean="0"/>
              <a:t> de l’ONPV</a:t>
            </a:r>
            <a:endParaRPr lang="fr-FR" dirty="0"/>
          </a:p>
        </p:txBody>
      </p:sp>
      <p:sp>
        <p:nvSpPr>
          <p:cNvPr id="31" name="Rounded Rectangle 30"/>
          <p:cNvSpPr/>
          <p:nvPr/>
        </p:nvSpPr>
        <p:spPr>
          <a:xfrm>
            <a:off x="8860672" y="4874140"/>
            <a:ext cx="2133601" cy="73891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Utilisateur de l’entreprise</a:t>
            </a:r>
            <a:endParaRPr lang="fr-FR" dirty="0"/>
          </a:p>
        </p:txBody>
      </p:sp>
      <p:sp>
        <p:nvSpPr>
          <p:cNvPr id="32" name="Rounded Rectangle 31"/>
          <p:cNvSpPr/>
          <p:nvPr/>
        </p:nvSpPr>
        <p:spPr>
          <a:xfrm>
            <a:off x="8860672" y="3753805"/>
            <a:ext cx="2133601" cy="73891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Administrateur de l’entreprise </a:t>
            </a:r>
            <a:endParaRPr lang="fr-FR" dirty="0"/>
          </a:p>
        </p:txBody>
      </p:sp>
      <p:sp>
        <p:nvSpPr>
          <p:cNvPr id="33" name="Rounded Rectangle 32"/>
          <p:cNvSpPr/>
          <p:nvPr/>
        </p:nvSpPr>
        <p:spPr>
          <a:xfrm>
            <a:off x="5791199" y="3727039"/>
            <a:ext cx="2225965" cy="7389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Assistant de l’ONPV</a:t>
            </a:r>
            <a:endParaRPr lang="fr-FR" dirty="0"/>
          </a:p>
        </p:txBody>
      </p:sp>
      <p:sp>
        <p:nvSpPr>
          <p:cNvPr id="34" name="Rounded Rectangle 33"/>
          <p:cNvSpPr/>
          <p:nvPr/>
        </p:nvSpPr>
        <p:spPr>
          <a:xfrm>
            <a:off x="3158836" y="3753805"/>
            <a:ext cx="2189018" cy="7389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Inspecteur de l’ONPV</a:t>
            </a:r>
            <a:endParaRPr lang="fr-FR" dirty="0"/>
          </a:p>
        </p:txBody>
      </p:sp>
      <p:sp>
        <p:nvSpPr>
          <p:cNvPr id="35" name="Rounded Rectangle 34"/>
          <p:cNvSpPr/>
          <p:nvPr/>
        </p:nvSpPr>
        <p:spPr>
          <a:xfrm>
            <a:off x="579927" y="3739559"/>
            <a:ext cx="2064328" cy="7389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Chef inspecteur de l’ONPV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20700" y="4824924"/>
            <a:ext cx="7496464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i="1" dirty="0" err="1">
                <a:solidFill>
                  <a:schemeClr val="tx1"/>
                </a:solidFill>
              </a:rPr>
              <a:t>T</a:t>
            </a:r>
            <a:r>
              <a:rPr lang="en-US" i="1" dirty="0" err="1" smtClean="0">
                <a:solidFill>
                  <a:schemeClr val="tx1"/>
                </a:solidFill>
              </a:rPr>
              <a:t>ous</a:t>
            </a:r>
            <a:r>
              <a:rPr lang="en-US" i="1" dirty="0" smtClean="0">
                <a:solidFill>
                  <a:schemeClr val="tx1"/>
                </a:solidFill>
              </a:rPr>
              <a:t> les </a:t>
            </a:r>
            <a:r>
              <a:rPr lang="en-US" i="1" dirty="0" err="1" smtClean="0">
                <a:solidFill>
                  <a:schemeClr val="tx1"/>
                </a:solidFill>
              </a:rPr>
              <a:t>utilisateurs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ayant</a:t>
            </a:r>
            <a:r>
              <a:rPr lang="en-US" i="1" dirty="0" smtClean="0">
                <a:solidFill>
                  <a:schemeClr val="tx1"/>
                </a:solidFill>
              </a:rPr>
              <a:t> le </a:t>
            </a:r>
            <a:r>
              <a:rPr lang="en-US" i="1" dirty="0" err="1" smtClean="0">
                <a:solidFill>
                  <a:schemeClr val="tx1"/>
                </a:solidFill>
              </a:rPr>
              <a:t>même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rôle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ont</a:t>
            </a:r>
            <a:r>
              <a:rPr lang="en-US" i="1" dirty="0" smtClean="0">
                <a:solidFill>
                  <a:schemeClr val="tx1"/>
                </a:solidFill>
              </a:rPr>
              <a:t> les </a:t>
            </a:r>
            <a:r>
              <a:rPr lang="en-US" i="1" dirty="0" err="1" smtClean="0">
                <a:solidFill>
                  <a:schemeClr val="tx1"/>
                </a:solidFill>
              </a:rPr>
              <a:t>mêmes</a:t>
            </a:r>
            <a:r>
              <a:rPr lang="en-US" i="1" dirty="0" smtClean="0">
                <a:solidFill>
                  <a:schemeClr val="tx1"/>
                </a:solidFill>
              </a:rPr>
              <a:t> droits au </a:t>
            </a:r>
            <a:r>
              <a:rPr lang="en-US" i="1" dirty="0">
                <a:solidFill>
                  <a:schemeClr val="tx1"/>
                </a:solidFill>
              </a:rPr>
              <a:t>sein de </a:t>
            </a:r>
            <a:r>
              <a:rPr lang="en-US" i="1" dirty="0" err="1">
                <a:solidFill>
                  <a:schemeClr val="tx1"/>
                </a:solidFill>
              </a:rPr>
              <a:t>leur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organisation</a:t>
            </a:r>
            <a:endParaRPr lang="en-US" i="1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i="1" dirty="0" err="1" smtClean="0">
                <a:solidFill>
                  <a:schemeClr val="tx1"/>
                </a:solidFill>
              </a:rPr>
              <a:t>Plusieurs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rôles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peuvent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être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attribués</a:t>
            </a:r>
            <a:r>
              <a:rPr lang="en-US" i="1" dirty="0" smtClean="0">
                <a:solidFill>
                  <a:schemeClr val="tx1"/>
                </a:solidFill>
              </a:rPr>
              <a:t> à </a:t>
            </a:r>
            <a:r>
              <a:rPr lang="en-US" i="1" dirty="0" err="1" smtClean="0">
                <a:solidFill>
                  <a:schemeClr val="tx1"/>
                </a:solidFill>
              </a:rPr>
              <a:t>une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adresse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courriel</a:t>
            </a:r>
            <a:r>
              <a:rPr lang="en-US" i="1" dirty="0" smtClean="0">
                <a:solidFill>
                  <a:schemeClr val="tx1"/>
                </a:solidFill>
              </a:rPr>
              <a:t>, </a:t>
            </a:r>
            <a:r>
              <a:rPr lang="en-US" i="1" dirty="0" err="1" smtClean="0">
                <a:solidFill>
                  <a:schemeClr val="tx1"/>
                </a:solidFill>
              </a:rPr>
              <a:t>indentifiant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une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personne</a:t>
            </a:r>
            <a:r>
              <a:rPr lang="en-US" i="1" dirty="0" smtClean="0">
                <a:solidFill>
                  <a:schemeClr val="tx1"/>
                </a:solidFill>
              </a:rPr>
              <a:t>, au sein </a:t>
            </a:r>
            <a:r>
              <a:rPr lang="en-US" i="1" dirty="0" err="1" smtClean="0">
                <a:solidFill>
                  <a:schemeClr val="tx1"/>
                </a:solidFill>
              </a:rPr>
              <a:t>d’une</a:t>
            </a:r>
            <a:r>
              <a:rPr lang="en-US" i="1" dirty="0" smtClean="0">
                <a:solidFill>
                  <a:schemeClr val="tx1"/>
                </a:solidFill>
              </a:rPr>
              <a:t> organization </a:t>
            </a:r>
            <a:endParaRPr lang="fr-FR" i="1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>
            <a:stCxn id="3" idx="4"/>
            <a:endCxn id="9" idx="0"/>
          </p:cNvCxnSpPr>
          <p:nvPr/>
        </p:nvCxnSpPr>
        <p:spPr>
          <a:xfrm flipH="1">
            <a:off x="5809671" y="2327564"/>
            <a:ext cx="1" cy="3181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72726" y="3406718"/>
            <a:ext cx="18473" cy="1732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1355869" y="3587758"/>
            <a:ext cx="843118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1355871" y="3579937"/>
            <a:ext cx="5684" cy="1471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6940060" y="3584234"/>
            <a:ext cx="5684" cy="1471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276294" y="3579937"/>
            <a:ext cx="5684" cy="1471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9784208" y="3599957"/>
            <a:ext cx="5684" cy="1471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9784208" y="4492715"/>
            <a:ext cx="2" cy="3814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0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administratifs</a:t>
            </a:r>
            <a:endParaRPr lang="fr-FR" sz="3200" b="1" dirty="0">
              <a:solidFill>
                <a:srgbClr val="C10000"/>
              </a:solidFill>
              <a:latin typeface="Calibri-Bold"/>
            </a:endParaRPr>
          </a:p>
          <a:p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Administrateur du </a:t>
            </a:r>
            <a:r>
              <a:rPr lang="fr-FR" sz="2000" b="1" dirty="0" err="1" smtClean="0">
                <a:solidFill>
                  <a:schemeClr val="accent1"/>
                </a:solidFill>
                <a:latin typeface="Calibri-Bold"/>
              </a:rPr>
              <a:t>GeNS</a:t>
            </a: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 (UNICC et IPPC-compte en lecture seule)</a:t>
            </a:r>
            <a:endParaRPr lang="fr-FR" sz="3200" b="1" dirty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Créé et gère les administrateurs des ONPV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Gère l’information technique au sein du système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Donne un mot de passe à l’administrateur de l’ONPV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latin typeface="ArialMT"/>
              </a:rPr>
              <a:t>ONPV ⇆ HUB configuration du HUB</a:t>
            </a:r>
            <a:endParaRPr lang="en-US" sz="2000" dirty="0" smtClean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Entretien certaines listes de recherche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2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administratifs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>
                <a:solidFill>
                  <a:schemeClr val="accent1"/>
                </a:solidFill>
                <a:latin typeface="Calibri-Bold"/>
              </a:rPr>
              <a:t>Administrateur </a:t>
            </a: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de l’ONPV</a:t>
            </a:r>
            <a:endParaRPr lang="fr-FR" sz="2000" b="1" dirty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Créé le compte de l’ONPV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Autorise les nouveaux  utilisateurs, les révoque ou modifie leur statut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Crée et gère les administrateurs des entreprises et leur dossiers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i="1" dirty="0" smtClean="0">
                <a:solidFill>
                  <a:srgbClr val="000000"/>
                </a:solidFill>
                <a:latin typeface="ArialMT"/>
              </a:rPr>
              <a:t>Peut accorder le rôle d’administrateur de l’ONPV à un autre utilisateur au sein de l’ONPV* 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Crée et gère les comptes des utilisateurs de l’ONPV et leur attribue des bureaux de l’ONPV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Entretien certaines listes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endParaRPr lang="en-US" dirty="0"/>
          </a:p>
          <a:p>
            <a:r>
              <a:rPr lang="en-US" b="1" i="1" dirty="0" smtClean="0"/>
              <a:t>* </a:t>
            </a:r>
            <a:r>
              <a:rPr lang="en-US" b="1" i="1" dirty="0" err="1" smtClean="0"/>
              <a:t>Une</a:t>
            </a:r>
            <a:r>
              <a:rPr lang="en-US" b="1" i="1" dirty="0" smtClean="0"/>
              <a:t> </a:t>
            </a:r>
            <a:r>
              <a:rPr lang="en-US" b="1" i="1" dirty="0" err="1" smtClean="0"/>
              <a:t>fois</a:t>
            </a:r>
            <a:r>
              <a:rPr lang="en-US" b="1" i="1" dirty="0" smtClean="0"/>
              <a:t> </a:t>
            </a:r>
            <a:r>
              <a:rPr lang="en-US" b="1" i="1" dirty="0" err="1" smtClean="0"/>
              <a:t>accordés</a:t>
            </a:r>
            <a:r>
              <a:rPr lang="en-US" b="1" i="1" dirty="0" smtClean="0"/>
              <a:t> les </a:t>
            </a:r>
            <a:r>
              <a:rPr lang="en-US" b="1" i="1" dirty="0" err="1" smtClean="0"/>
              <a:t>rôles</a:t>
            </a:r>
            <a:r>
              <a:rPr lang="en-US" b="1" i="1" dirty="0" smtClean="0"/>
              <a:t> </a:t>
            </a:r>
            <a:r>
              <a:rPr lang="en-US" b="1" i="1" dirty="0" err="1" smtClean="0"/>
              <a:t>d’administrateurs</a:t>
            </a:r>
            <a:r>
              <a:rPr lang="en-US" b="1" i="1" dirty="0" smtClean="0"/>
              <a:t> </a:t>
            </a:r>
            <a:r>
              <a:rPr lang="en-US" b="1" i="1" dirty="0" err="1" smtClean="0"/>
              <a:t>peuvent</a:t>
            </a:r>
            <a:r>
              <a:rPr lang="en-US" b="1" i="1" dirty="0" smtClean="0"/>
              <a:t> </a:t>
            </a:r>
            <a:r>
              <a:rPr lang="en-US" b="1" i="1" dirty="0" err="1" smtClean="0"/>
              <a:t>être</a:t>
            </a:r>
            <a:r>
              <a:rPr lang="en-US" b="1" i="1" dirty="0" smtClean="0"/>
              <a:t> </a:t>
            </a:r>
            <a:r>
              <a:rPr lang="en-US" b="1" i="1" dirty="0" err="1" smtClean="0"/>
              <a:t>révoqués</a:t>
            </a:r>
            <a:r>
              <a:rPr lang="en-US" b="1" i="1" dirty="0" smtClean="0"/>
              <a:t> </a:t>
            </a:r>
            <a:r>
              <a:rPr lang="en-US" b="1" i="1" dirty="0" err="1" smtClean="0"/>
              <a:t>seulement</a:t>
            </a:r>
            <a:r>
              <a:rPr lang="en-US" b="1" i="1" dirty="0" smtClean="0"/>
              <a:t> par le role </a:t>
            </a:r>
            <a:r>
              <a:rPr lang="en-US" b="1" i="1" dirty="0" err="1" smtClean="0"/>
              <a:t>supérieur</a:t>
            </a:r>
            <a:r>
              <a:rPr lang="en-US" b="1" i="1" dirty="0" smtClean="0"/>
              <a:t> le plus </a:t>
            </a:r>
            <a:r>
              <a:rPr lang="en-US" b="1" i="1" dirty="0" err="1" smtClean="0"/>
              <a:t>proche</a:t>
            </a:r>
            <a:r>
              <a:rPr lang="en-US" b="1" i="1" dirty="0" smtClean="0"/>
              <a:t>.</a:t>
            </a:r>
            <a:endParaRPr lang="fr-FR" sz="24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87401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ONPV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Assistant de l’ONPV : initie les flux de travail et visualise tous les </a:t>
            </a:r>
            <a:r>
              <a:rPr lang="fr-FR" sz="2000" b="1" dirty="0" err="1" smtClean="0">
                <a:solidFill>
                  <a:schemeClr val="accent1"/>
                </a:solidFill>
                <a:latin typeface="Calibri-Bold"/>
              </a:rPr>
              <a:t>ePhytos</a:t>
            </a: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 de son ONPV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Liste et recherche les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précédemment délivrés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Liste et recherche les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des envois importés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Imprime les versions papiers des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délivrés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Présente des rapports sur les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délivrés et reçus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Imprime les versions papiers des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délivrés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Visualise les informations attachées aux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( ex rapports, certificats de traitements délivrés ou reçus)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Introduit des données ou autres informations appuyant la délivrance des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endParaRPr lang="fr-FR" sz="2000" dirty="0" smtClean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endParaRPr lang="en-US" sz="2000" dirty="0" smtClean="0">
              <a:solidFill>
                <a:srgbClr val="000000"/>
              </a:solidFill>
              <a:latin typeface="Arial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ONPV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Inspecteur de l’ONPV (inspecteur sur site)</a:t>
            </a:r>
            <a:endParaRPr lang="fr-FR" sz="20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Met à jour la demande de certificat et lance d’autres flux de travail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Soumet la demande d’émission du ePhyto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Peut </a:t>
            </a:r>
            <a:r>
              <a:rPr lang="fr-FR" sz="2000" u="sng" dirty="0" smtClean="0">
                <a:solidFill>
                  <a:srgbClr val="000000"/>
                </a:solidFill>
                <a:latin typeface="ArialMT"/>
              </a:rPr>
              <a:t>voir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tous les ePhyto de son ONPV </a:t>
            </a:r>
          </a:p>
          <a:p>
            <a:pPr>
              <a:spcAft>
                <a:spcPts val="600"/>
              </a:spcAft>
            </a:pPr>
            <a:endParaRPr lang="fr-FR" sz="2000" dirty="0" smtClean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Chef inspecteur de l’ONPV : seul rôle autorisé à émettre, retirer ou remplacer un ePhyto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Emet, c’est à dire envoie le certificat vers le Hub, ou annule le ePhyto 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Approuve ou rejette une demande d’émission de ePhyto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Crée ou annule une demande de ePhyto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dans l’entreprise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latin typeface="Calibri-Bold"/>
              </a:rPr>
              <a:t>L’entreprise a accès au </a:t>
            </a:r>
            <a:r>
              <a:rPr lang="fr-FR" sz="2000" b="1" dirty="0" err="1" smtClean="0">
                <a:latin typeface="Calibri-Bold"/>
              </a:rPr>
              <a:t>GeNS</a:t>
            </a:r>
            <a:r>
              <a:rPr lang="fr-FR" sz="2000" b="1" dirty="0" smtClean="0">
                <a:latin typeface="Calibri-Bold"/>
              </a:rPr>
              <a:t> pour enregistrer et demander des </a:t>
            </a:r>
            <a:r>
              <a:rPr lang="fr-FR" sz="2000" b="1" dirty="0" err="1" smtClean="0">
                <a:latin typeface="Calibri-Bold"/>
              </a:rPr>
              <a:t>ePhytos</a:t>
            </a:r>
            <a:endParaRPr lang="fr-FR" sz="2000" b="1" dirty="0" smtClean="0">
              <a:latin typeface="Calibri-Bold"/>
            </a:endParaRPr>
          </a:p>
          <a:p>
            <a:pPr>
              <a:spcAft>
                <a:spcPts val="600"/>
              </a:spcAft>
            </a:pPr>
            <a:endParaRPr lang="fr-FR" sz="2000" b="1" dirty="0" smtClean="0"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Administrateur de l’entreprise </a:t>
            </a:r>
          </a:p>
          <a:p>
            <a:pPr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Enregistre l’entreprise auprès de l’ONPV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Créé et gère les utilisateurs de l’entreprise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Peut attribuer le rôle d’administrateur à un autre utilisateur au sein de l’entreprise*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Crée et gère une liste d’entreprises partenaires et des utilisateurs de ces entreprises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endParaRPr lang="fr-FR" sz="2000" dirty="0" smtClean="0">
              <a:solidFill>
                <a:srgbClr val="000000"/>
              </a:solidFill>
              <a:latin typeface="ArialMT"/>
            </a:endParaRPr>
          </a:p>
          <a:p>
            <a:r>
              <a:rPr lang="en-US" b="1" i="1" dirty="0"/>
              <a:t>* </a:t>
            </a:r>
            <a:r>
              <a:rPr lang="en-US" b="1" i="1" dirty="0" err="1"/>
              <a:t>Une</a:t>
            </a:r>
            <a:r>
              <a:rPr lang="en-US" b="1" i="1" dirty="0"/>
              <a:t> </a:t>
            </a:r>
            <a:r>
              <a:rPr lang="en-US" b="1" i="1" dirty="0" err="1"/>
              <a:t>fois</a:t>
            </a:r>
            <a:r>
              <a:rPr lang="en-US" b="1" i="1" dirty="0"/>
              <a:t> </a:t>
            </a:r>
            <a:r>
              <a:rPr lang="en-US" b="1" i="1" dirty="0" err="1"/>
              <a:t>accordés</a:t>
            </a:r>
            <a:r>
              <a:rPr lang="en-US" b="1" i="1" dirty="0"/>
              <a:t> les </a:t>
            </a:r>
            <a:r>
              <a:rPr lang="en-US" b="1" i="1" dirty="0" err="1"/>
              <a:t>rôles</a:t>
            </a:r>
            <a:r>
              <a:rPr lang="en-US" b="1" i="1" dirty="0"/>
              <a:t> </a:t>
            </a:r>
            <a:r>
              <a:rPr lang="en-US" b="1" i="1" dirty="0" err="1"/>
              <a:t>d’administrateurs</a:t>
            </a:r>
            <a:r>
              <a:rPr lang="en-US" b="1" i="1" dirty="0"/>
              <a:t> </a:t>
            </a:r>
            <a:r>
              <a:rPr lang="en-US" b="1" i="1" dirty="0" err="1"/>
              <a:t>peuvent</a:t>
            </a:r>
            <a:r>
              <a:rPr lang="en-US" b="1" i="1" dirty="0"/>
              <a:t> </a:t>
            </a:r>
            <a:r>
              <a:rPr lang="en-US" b="1" i="1" dirty="0" err="1"/>
              <a:t>être</a:t>
            </a:r>
            <a:r>
              <a:rPr lang="en-US" b="1" i="1" dirty="0"/>
              <a:t> </a:t>
            </a:r>
            <a:r>
              <a:rPr lang="en-US" b="1" i="1" dirty="0" err="1"/>
              <a:t>révoqués</a:t>
            </a:r>
            <a:r>
              <a:rPr lang="en-US" b="1" i="1" dirty="0"/>
              <a:t> </a:t>
            </a:r>
            <a:r>
              <a:rPr lang="en-US" b="1" i="1" dirty="0" err="1"/>
              <a:t>seulement</a:t>
            </a:r>
            <a:r>
              <a:rPr lang="en-US" b="1" i="1" dirty="0"/>
              <a:t> par le role </a:t>
            </a:r>
            <a:r>
              <a:rPr lang="en-US" b="1" i="1" dirty="0" err="1"/>
              <a:t>supérieur</a:t>
            </a:r>
            <a:r>
              <a:rPr lang="en-US" b="1" i="1" dirty="0"/>
              <a:t> le plus </a:t>
            </a:r>
            <a:r>
              <a:rPr lang="en-US" b="1" i="1" dirty="0" err="1"/>
              <a:t>proche</a:t>
            </a:r>
            <a:r>
              <a:rPr lang="en-US" b="1" i="1" dirty="0" smtClean="0"/>
              <a:t>.</a:t>
            </a:r>
            <a:endParaRPr lang="fr-FR" sz="24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260273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94475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Les rôles dans l’entreprise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latin typeface="Calibri-Bold"/>
              </a:rPr>
              <a:t>L’entreprise a accès au </a:t>
            </a:r>
            <a:r>
              <a:rPr lang="fr-FR" sz="2000" b="1" dirty="0" err="1" smtClean="0">
                <a:latin typeface="Calibri-Bold"/>
              </a:rPr>
              <a:t>GeNS</a:t>
            </a:r>
            <a:r>
              <a:rPr lang="fr-FR" sz="2000" b="1" dirty="0" smtClean="0">
                <a:latin typeface="Calibri-Bold"/>
              </a:rPr>
              <a:t> pour enregistrer et demander des </a:t>
            </a:r>
            <a:r>
              <a:rPr lang="fr-FR" sz="2000" b="1" dirty="0" err="1" smtClean="0">
                <a:latin typeface="Calibri-Bold"/>
              </a:rPr>
              <a:t>ePhytos</a:t>
            </a:r>
            <a:endParaRPr lang="fr-FR" sz="2000" b="1" dirty="0" smtClean="0">
              <a:latin typeface="Calibri-Bold"/>
            </a:endParaRPr>
          </a:p>
          <a:p>
            <a:pPr>
              <a:spcAft>
                <a:spcPts val="600"/>
              </a:spcAft>
            </a:pPr>
            <a:endParaRPr lang="fr-FR" sz="2000" b="1" dirty="0" smtClean="0">
              <a:solidFill>
                <a:schemeClr val="accent1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Utilisateur de l’entreprise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Demande, annule ou demande l’annulation de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pour initier différents flux de travail 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Peut </a:t>
            </a:r>
            <a:r>
              <a:rPr lang="fr-FR" sz="2000" u="sng" dirty="0" smtClean="0">
                <a:solidFill>
                  <a:srgbClr val="000000"/>
                </a:solidFill>
                <a:latin typeface="ArialMT"/>
              </a:rPr>
              <a:t>voir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les informations en rapport avec les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au sein du compte de l’entreprise (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précédents, ou en attente de demande)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Ajoute, visualise, édite ou retire les informations en rapport avec la délivrance d’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( ex importateurs, marchandises etc.)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Ajoute ou retire 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les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données appuyant la délivrance 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d’ePhyto </a:t>
            </a:r>
            <a:endParaRPr lang="fr-FR" sz="2000" dirty="0" smtClean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endParaRPr lang="fr-FR" sz="2000" dirty="0" smtClean="0">
              <a:solidFill>
                <a:srgbClr val="000000"/>
              </a:solidFill>
              <a:latin typeface="Arial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5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0" y="1271963"/>
            <a:ext cx="11126355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10000"/>
                </a:solidFill>
                <a:latin typeface="Calibri-Bold"/>
              </a:rPr>
              <a:t>Possibilités de développement pour l’avenir</a:t>
            </a: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 algn="ctr"/>
            <a:endParaRPr lang="fr-FR" sz="3200" b="1" dirty="0" smtClean="0">
              <a:solidFill>
                <a:srgbClr val="C10000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• Déterminer les registres des marchandises exportées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• Recouvrement des coûts (tarification) au niveau international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• Compilation de données relatives aux coûts et volumes associés aux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pour études statistiques</a:t>
            </a:r>
          </a:p>
          <a:p>
            <a:pPr>
              <a:spcAft>
                <a:spcPts val="600"/>
              </a:spcAft>
            </a:pP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• Module de formation (fait en mai 2020)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9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0700" y="1136984"/>
            <a:ext cx="113976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Georgia-Bold"/>
              </a:rPr>
              <a:t>Gestion des utilisateurs</a:t>
            </a:r>
          </a:p>
          <a:p>
            <a:pPr algn="ctr"/>
            <a:endParaRPr lang="fr-FR" sz="2800" b="1" dirty="0">
              <a:solidFill>
                <a:srgbClr val="C00000"/>
              </a:solidFill>
              <a:latin typeface="Georgia-Bold"/>
            </a:endParaRPr>
          </a:p>
          <a:p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Demande d’enregistrement par une entreprise </a:t>
            </a:r>
          </a:p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Toute entreprise (transitaire ou exportateur) peut demander d’être enregistrée par son ONPV. 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L’entreprise a accès au module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GeNS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de l’ONPV. Elle peut remplir une demande en ligne, donnant les informations nécessaires (adresse de l’entreprise, numéro d’enregistrement  etc.), et soumet sa demande avec une adresse courriel.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L’ONPV procède à des vérifications, puis approuve la demande d’enregistrement.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L’entreprise a désormais accès au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GeNS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.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L’enregistrement créé pour l’adresse courriel aura le statut d’Administrateur de l’entreprise.</a:t>
            </a:r>
            <a:endParaRPr lang="en-US" sz="2000" b="1" dirty="0">
              <a:solidFill>
                <a:schemeClr val="accent1"/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400236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0700" y="1136984"/>
            <a:ext cx="11397673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Georgia-Bold"/>
              </a:rPr>
              <a:t>Gestion des </a:t>
            </a:r>
            <a:r>
              <a:rPr lang="fr-FR" sz="3200" b="1" dirty="0" err="1" smtClean="0">
                <a:solidFill>
                  <a:srgbClr val="C00000"/>
                </a:solidFill>
                <a:latin typeface="Georgia-Bold"/>
              </a:rPr>
              <a:t>ePhytos</a:t>
            </a:r>
            <a:endParaRPr lang="fr-FR" sz="3200" b="1" dirty="0" smtClean="0">
              <a:solidFill>
                <a:srgbClr val="C00000"/>
              </a:solidFill>
              <a:latin typeface="Georgia-Bold"/>
            </a:endParaRPr>
          </a:p>
          <a:p>
            <a:pPr algn="ctr"/>
            <a:endParaRPr lang="fr-FR" sz="1400" b="1" dirty="0">
              <a:solidFill>
                <a:srgbClr val="C00000"/>
              </a:solidFill>
              <a:latin typeface="Georgia-Bold"/>
            </a:endParaRPr>
          </a:p>
          <a:p>
            <a:pPr>
              <a:spcAft>
                <a:spcPts val="6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Le système comprend 5 fonctions de base </a:t>
            </a:r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: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b="1" dirty="0" smtClean="0">
                <a:solidFill>
                  <a:srgbClr val="000000"/>
                </a:solidFill>
                <a:latin typeface="ArialMT"/>
              </a:rPr>
              <a:t>Création d’un certificat, de la demande initiale jusqu’à sa délivrance</a:t>
            </a:r>
          </a:p>
          <a:p>
            <a:r>
              <a:rPr lang="fr-FR" sz="2000" b="1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-ePhyto pour les pays inscrits au Hub</a:t>
            </a:r>
            <a:endParaRPr lang="en-US" sz="2000" dirty="0" smtClean="0">
              <a:solidFill>
                <a:schemeClr val="accent1"/>
              </a:solidFill>
              <a:latin typeface="Calibri-Bold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 smtClean="0">
                <a:latin typeface="Calibri-Bold"/>
              </a:rPr>
              <a:t>- PDF pour impression de certificats phytosanitaires papier</a:t>
            </a:r>
          </a:p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b="1" dirty="0" smtClean="0">
                <a:solidFill>
                  <a:srgbClr val="000000"/>
                </a:solidFill>
                <a:latin typeface="ArialMT"/>
              </a:rPr>
              <a:t>Retrait d’un certificat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b="1" dirty="0" smtClean="0">
                <a:solidFill>
                  <a:srgbClr val="000000"/>
                </a:solidFill>
                <a:latin typeface="ArialMT"/>
              </a:rPr>
              <a:t>Remplacement d’un certificat 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-l’original est envoyé avec un code « remplacement »</a:t>
            </a: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-un nouveau certificat est délivré selon la démarche « Création d’un certificat »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b="1" dirty="0" smtClean="0">
                <a:solidFill>
                  <a:srgbClr val="000000"/>
                </a:solidFill>
                <a:latin typeface="ArialMT"/>
              </a:rPr>
              <a:t>Certificat de réexportation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, idem 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« Création d’un certificat » sauf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:</a:t>
            </a:r>
          </a:p>
          <a:p>
            <a:r>
              <a:rPr lang="fr-FR" sz="20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-insertion du certificat d’origine sous forme de PDF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600"/>
              </a:spcAft>
            </a:pPr>
            <a:r>
              <a:rPr lang="fr-FR" sz="2000" b="1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-certains champs XML/certificat papier sont différents du certificat original</a:t>
            </a:r>
          </a:p>
          <a:p>
            <a:r>
              <a:rPr lang="fr-FR" sz="2000" b="1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b="1" dirty="0" smtClean="0">
                <a:solidFill>
                  <a:srgbClr val="000000"/>
                </a:solidFill>
                <a:latin typeface="ArialMT"/>
              </a:rPr>
              <a:t>Actions en cas d’échec de transmission par le Hub</a:t>
            </a:r>
          </a:p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290787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0700" y="866198"/>
            <a:ext cx="1139767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Georgia-Bold"/>
              </a:rPr>
              <a:t>Gestion des </a:t>
            </a:r>
            <a:r>
              <a:rPr lang="fr-FR" sz="3200" b="1" dirty="0" err="1" smtClean="0">
                <a:solidFill>
                  <a:srgbClr val="C00000"/>
                </a:solidFill>
                <a:latin typeface="Georgia-Bold"/>
              </a:rPr>
              <a:t>ePhytos</a:t>
            </a:r>
            <a:endParaRPr lang="fr-FR" sz="3200" b="1" dirty="0" smtClean="0">
              <a:solidFill>
                <a:srgbClr val="C00000"/>
              </a:solidFill>
              <a:latin typeface="Georgia-Bold"/>
            </a:endParaRPr>
          </a:p>
          <a:p>
            <a:pPr algn="ctr">
              <a:spcAft>
                <a:spcPts val="1200"/>
              </a:spcAft>
            </a:pPr>
            <a:endParaRPr lang="fr-FR" b="1" dirty="0">
              <a:solidFill>
                <a:srgbClr val="C00000"/>
              </a:solidFill>
              <a:latin typeface="Georgia-Bold"/>
            </a:endParaRPr>
          </a:p>
          <a:p>
            <a:pPr>
              <a:spcAft>
                <a:spcPts val="12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L’utilisateur de l’entreprise ou l’assistant ONPV initie une demande de certificat (CR)</a:t>
            </a:r>
          </a:p>
          <a:p>
            <a:pPr>
              <a:spcAft>
                <a:spcPts val="1200"/>
              </a:spcAft>
            </a:pPr>
            <a:r>
              <a:rPr lang="fr-FR" sz="200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Chaque demande doit être envoyée à un bureau précis de l’ONPV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12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Tous les inspecteurs de l’ONPV peuvent voir ou éditer les demandes adressés à leur ONPV, quelque soit leur bureau d’affectation,  cependant la possibilité de restreindre cette possibilité à certains bureau est prévue*</a:t>
            </a:r>
          </a:p>
          <a:p>
            <a:pPr>
              <a:spcAft>
                <a:spcPts val="1200"/>
              </a:spcAft>
            </a:pP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Les utilisateurs de l’entreprise auront la possibilité d’importer ou d’exporter des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ePhytos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en format XML </a:t>
            </a:r>
            <a:endParaRPr lang="fr-FR" sz="2000" dirty="0">
              <a:solidFill>
                <a:srgbClr val="000000"/>
              </a:solidFill>
              <a:latin typeface="ArialMT"/>
            </a:endParaRPr>
          </a:p>
          <a:p>
            <a:pPr>
              <a:spcAft>
                <a:spcPts val="1200"/>
              </a:spcAft>
            </a:pPr>
            <a:r>
              <a:rPr lang="fr-FR" sz="2000" dirty="0">
                <a:solidFill>
                  <a:srgbClr val="000000"/>
                </a:solidFill>
                <a:latin typeface="ArialMT"/>
              </a:rPr>
              <a:t>• Les utilisateurs de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l’entreprise pourront charger 10 types de fichiers </a:t>
            </a:r>
            <a:r>
              <a:rPr lang="fr-FR" sz="2000" i="1" dirty="0"/>
              <a:t>(PDF, </a:t>
            </a:r>
            <a:r>
              <a:rPr lang="fr-FR" sz="2000" i="1" dirty="0" smtClean="0"/>
              <a:t>JPEG,TIFF</a:t>
            </a:r>
            <a:r>
              <a:rPr lang="fr-FR" sz="2000" i="1" dirty="0"/>
              <a:t>, BMP images</a:t>
            </a:r>
            <a:r>
              <a:rPr lang="fr-FR" sz="2000" i="1" dirty="0" smtClean="0"/>
              <a:t>) </a:t>
            </a:r>
            <a:r>
              <a:rPr lang="fr-FR" sz="2000" dirty="0" smtClean="0">
                <a:latin typeface="ArialMT"/>
              </a:rPr>
              <a:t>pour un maximum de 3 MB chacun en appui d’une demande ePhyto</a:t>
            </a:r>
            <a:endParaRPr lang="fr-FR" sz="2000" b="1" dirty="0">
              <a:solidFill>
                <a:schemeClr val="accent1"/>
              </a:solidFill>
              <a:latin typeface="ArialMT"/>
            </a:endParaRPr>
          </a:p>
          <a:p>
            <a:r>
              <a:rPr lang="fr-FR" sz="2000" dirty="0" smtClean="0">
                <a:latin typeface="ArialMT"/>
              </a:rPr>
              <a:t>*</a:t>
            </a:r>
            <a:r>
              <a:rPr lang="fr-FR" sz="1600" dirty="0">
                <a:latin typeface="ArialMT"/>
              </a:rPr>
              <a:t>Cette décision n'est pas due à des contraintes techniques, mais à la volonté de faciliter la gestion des </a:t>
            </a:r>
            <a:r>
              <a:rPr lang="fr-FR" sz="1600" dirty="0" smtClean="0">
                <a:latin typeface="ArialMT"/>
              </a:rPr>
              <a:t>demandes, </a:t>
            </a:r>
            <a:r>
              <a:rPr lang="fr-FR" sz="1600" dirty="0">
                <a:latin typeface="ArialMT"/>
              </a:rPr>
              <a:t>car le système est déployé dans des pays qui n'ont aucune expérience préalable de la gestion </a:t>
            </a:r>
            <a:r>
              <a:rPr lang="fr-FR" sz="1600" dirty="0" smtClean="0">
                <a:latin typeface="ArialMT"/>
              </a:rPr>
              <a:t>de demandes complexes</a:t>
            </a:r>
            <a:r>
              <a:rPr lang="fr-FR" sz="1600" dirty="0">
                <a:latin typeface="ArialMT"/>
              </a:rPr>
              <a:t>.</a:t>
            </a:r>
            <a:endParaRPr lang="en-US" sz="16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5049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Préparation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08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0699" y="1084528"/>
            <a:ext cx="11222875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Mise en œuvre de ePhyto : composantes d’une stratégie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13000" y="2178171"/>
            <a:ext cx="7730067" cy="683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VISION</a:t>
            </a:r>
            <a:endParaRPr lang="fr-FR" sz="4000" dirty="0"/>
          </a:p>
        </p:txBody>
      </p:sp>
      <p:sp>
        <p:nvSpPr>
          <p:cNvPr id="8" name="Rounded Rectangle 7"/>
          <p:cNvSpPr/>
          <p:nvPr/>
        </p:nvSpPr>
        <p:spPr>
          <a:xfrm>
            <a:off x="2413000" y="3016996"/>
            <a:ext cx="2326025" cy="88471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Modèle fonctionnel </a:t>
            </a:r>
            <a:endParaRPr lang="fr-FR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5052291" y="3016996"/>
            <a:ext cx="2372976" cy="88471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Modèle de gouvernance</a:t>
            </a:r>
            <a:endParaRPr lang="fr-FR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7738533" y="3016997"/>
            <a:ext cx="2404534" cy="88471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Modèle opérationnel </a:t>
            </a:r>
            <a:endParaRPr lang="fr-FR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2443403" y="4021477"/>
            <a:ext cx="7730067" cy="6835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Modèle législatif</a:t>
            </a:r>
            <a:endParaRPr lang="fr-FR" sz="4000" dirty="0"/>
          </a:p>
        </p:txBody>
      </p:sp>
      <p:sp>
        <p:nvSpPr>
          <p:cNvPr id="19" name="Rounded Rectangle 18"/>
          <p:cNvSpPr/>
          <p:nvPr/>
        </p:nvSpPr>
        <p:spPr>
          <a:xfrm>
            <a:off x="2445672" y="4930975"/>
            <a:ext cx="3686464" cy="81404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Consultation des parties prenantes </a:t>
            </a:r>
            <a:endParaRPr lang="fr-FR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6518756" y="4936311"/>
            <a:ext cx="3654714" cy="80870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Gestion du changement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1000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rapezoid 2"/>
          <p:cNvSpPr/>
          <p:nvPr/>
        </p:nvSpPr>
        <p:spPr>
          <a:xfrm flipV="1">
            <a:off x="2362200" y="1261533"/>
            <a:ext cx="7619999" cy="3420531"/>
          </a:xfrm>
          <a:prstGeom prst="trapezoid">
            <a:avLst>
              <a:gd name="adj" fmla="val 702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3369732" y="1543171"/>
            <a:ext cx="2599268" cy="127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Objectifs nationaux </a:t>
            </a:r>
            <a:r>
              <a:rPr lang="fr-FR" sz="1400" dirty="0" smtClean="0">
                <a:solidFill>
                  <a:schemeClr val="tx1"/>
                </a:solidFill>
              </a:rPr>
              <a:t>Améliorer l’efficacité, l'accès aux marchés 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215303" y="1543171"/>
            <a:ext cx="2911763" cy="127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A l’international </a:t>
            </a:r>
            <a:r>
              <a:rPr lang="fr-FR" sz="1400" dirty="0" smtClean="0">
                <a:solidFill>
                  <a:schemeClr val="tx1"/>
                </a:solidFill>
              </a:rPr>
              <a:t>Echanges de plantes et de produits des plantes sûrs, sécurisés et performants 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759421" y="2985047"/>
            <a:ext cx="2911763" cy="127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Pour les parties prenantes 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Meilleure performance du commerce, réduction des coûts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986703" y="4797936"/>
            <a:ext cx="643467" cy="702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3260436" y="5464299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/>
                </a:solidFill>
              </a:rPr>
              <a:t>Vision</a:t>
            </a:r>
            <a:endParaRPr lang="fr-FR" sz="36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0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700" y="866198"/>
            <a:ext cx="113976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/>
                </a:solidFill>
                <a:latin typeface="Georgia-Bold"/>
              </a:rPr>
              <a:t>Éléments de la vision</a:t>
            </a:r>
          </a:p>
          <a:p>
            <a:pPr algn="ctr">
              <a:spcAft>
                <a:spcPts val="1200"/>
              </a:spcAft>
            </a:pPr>
            <a:endParaRPr lang="fr-FR" b="1" dirty="0">
              <a:solidFill>
                <a:srgbClr val="C00000"/>
              </a:solidFill>
              <a:latin typeface="Georgia-Bold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47073" y="1643305"/>
            <a:ext cx="4639733" cy="1676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0000"/>
                </a:solidFill>
                <a:latin typeface="ArialMT"/>
              </a:rPr>
              <a:t>Avantages pour le commerce</a:t>
            </a: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-réduction des coûts</a:t>
            </a: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-améliorer la prévisibilité</a:t>
            </a: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-réduction de l’arrêt à la frontière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69933" y="1635610"/>
            <a:ext cx="6948440" cy="1676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0000"/>
                </a:solidFill>
                <a:latin typeface="ArialMT"/>
              </a:rPr>
              <a:t>Avantages pour le </a:t>
            </a:r>
            <a:r>
              <a:rPr lang="fr-FR" b="1" dirty="0" smtClean="0">
                <a:solidFill>
                  <a:srgbClr val="000000"/>
                </a:solidFill>
                <a:latin typeface="ArialMT"/>
              </a:rPr>
              <a:t>gouvernement</a:t>
            </a:r>
            <a:endParaRPr lang="fr-FR" b="1" dirty="0">
              <a:solidFill>
                <a:srgbClr val="000000"/>
              </a:solidFill>
              <a:latin typeface="ArialMT"/>
            </a:endParaRP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dirty="0" smtClean="0">
                <a:solidFill>
                  <a:srgbClr val="000000"/>
                </a:solidFill>
                <a:latin typeface="ArialMT"/>
              </a:rPr>
              <a:t>-meilleure efficacité</a:t>
            </a:r>
            <a:endParaRPr lang="fr-FR" dirty="0">
              <a:solidFill>
                <a:srgbClr val="000000"/>
              </a:solidFill>
              <a:latin typeface="ArialMT"/>
            </a:endParaRP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dirty="0" smtClean="0">
                <a:solidFill>
                  <a:srgbClr val="000000"/>
                </a:solidFill>
                <a:latin typeface="ArialMT"/>
              </a:rPr>
              <a:t>-réduction des coûts</a:t>
            </a:r>
            <a:endParaRPr lang="fr-FR" dirty="0">
              <a:solidFill>
                <a:srgbClr val="000000"/>
              </a:solidFill>
              <a:latin typeface="ArialMT"/>
            </a:endParaRPr>
          </a:p>
          <a:p>
            <a:r>
              <a:rPr lang="fr-FR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dirty="0" smtClean="0">
                <a:solidFill>
                  <a:srgbClr val="000000"/>
                </a:solidFill>
                <a:latin typeface="ArialMT"/>
              </a:rPr>
              <a:t>-meilleure concentration sur les objectifs clefs du travail </a:t>
            </a:r>
            <a:endParaRPr lang="fr-FR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0200" y="3497505"/>
            <a:ext cx="3826933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Simplification de la procédure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0200" y="4538133"/>
            <a:ext cx="1972733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Gain de temps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0200" y="5561828"/>
            <a:ext cx="1845733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Transparence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92218" y="3497505"/>
            <a:ext cx="3208867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Cohérence et prévisibilité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92218" y="4538133"/>
            <a:ext cx="1665049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Sécurisation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77163" y="5561828"/>
            <a:ext cx="3909437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En ligne avec d’autres initiatives gouvernementales ou privées 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792218" y="5561828"/>
            <a:ext cx="3519249" cy="862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rgbClr val="000000"/>
                </a:solidFill>
                <a:latin typeface="ArialMT"/>
              </a:rPr>
              <a:t>Harmonisation internationale</a:t>
            </a:r>
            <a:endParaRPr lang="fr-FR" b="1" dirty="0">
              <a:solidFill>
                <a:srgbClr val="000000"/>
              </a:solidFill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40604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862163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/>
                </a:solidFill>
              </a:rPr>
              <a:t>Vision</a:t>
            </a:r>
            <a:r>
              <a:rPr lang="fr-FR" sz="3600" b="1" dirty="0" smtClean="0"/>
              <a:t>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008" y="1549735"/>
            <a:ext cx="1145805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Que veulent le gouvernement, les chefs d’entreprises, </a:t>
            </a:r>
            <a:r>
              <a:rPr lang="fr-FR" sz="2000" dirty="0"/>
              <a:t>les </a:t>
            </a:r>
            <a:r>
              <a:rPr lang="fr-FR" sz="2000" dirty="0" smtClean="0"/>
              <a:t>utilisateurs, les bénéficiaires?</a:t>
            </a:r>
          </a:p>
          <a:p>
            <a:endParaRPr lang="fr-FR" sz="2000" dirty="0" smtClean="0"/>
          </a:p>
          <a:p>
            <a:r>
              <a:rPr lang="fr-FR" sz="2000" dirty="0" smtClean="0"/>
              <a:t>Quel est le champs ou l’objectif de la mise en œuvre de ePhyto 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/>
              <a:t>Y</a:t>
            </a:r>
            <a:r>
              <a:rPr lang="fr-FR" sz="2000" dirty="0" smtClean="0"/>
              <a:t> </a:t>
            </a:r>
            <a:r>
              <a:rPr lang="fr-FR" sz="2000" dirty="0" err="1" smtClean="0"/>
              <a:t>a-t-il</a:t>
            </a:r>
            <a:r>
              <a:rPr lang="fr-FR" sz="2000" dirty="0" smtClean="0"/>
              <a:t> des initiatives du gouvernement qui appuient sa modernisation, son efficacité, l’amélioration de son fonctionnement?  Comment ceci influence-t-il la vision?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/>
              <a:t>Y </a:t>
            </a:r>
            <a:r>
              <a:rPr lang="fr-FR" sz="2000" dirty="0" err="1" smtClean="0"/>
              <a:t>a-t-il</a:t>
            </a:r>
            <a:r>
              <a:rPr lang="fr-FR" sz="2000" dirty="0" smtClean="0"/>
              <a:t> des difficultés dans la certification papier qui incitent à passer à ePhyto?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/>
              <a:t>Y </a:t>
            </a:r>
            <a:r>
              <a:rPr lang="fr-FR" sz="2000" dirty="0" err="1"/>
              <a:t>a-t-il</a:t>
            </a:r>
            <a:r>
              <a:rPr lang="fr-FR" sz="2000" dirty="0"/>
              <a:t> des </a:t>
            </a:r>
            <a:r>
              <a:rPr lang="fr-FR" sz="2000" dirty="0" smtClean="0"/>
              <a:t>barrières au commerce qui encouragent le recours à ePhyto?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/>
              <a:t>La compétitivité nationale est-elle en jeu à cause des barrières au commerce?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/>
              <a:t>Votre pays s’est-il engagé au niveau régional dans des initiatives pour des échanges sans papier?</a:t>
            </a:r>
          </a:p>
          <a:p>
            <a:r>
              <a:rPr lang="fr-FR" sz="2000" dirty="0"/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/>
              <a:t>D’autres institutions gouvernementales sont elles au courant et appuient-elle les atouts de ePhyto? </a:t>
            </a:r>
          </a:p>
          <a:p>
            <a:endParaRPr lang="fr-FR" sz="2000" dirty="0" smtClean="0"/>
          </a:p>
          <a:p>
            <a:r>
              <a:rPr lang="fr-FR" sz="2000" dirty="0" smtClean="0"/>
              <a:t>Quels sont les principaux éléments attendus?</a:t>
            </a:r>
          </a:p>
          <a:p>
            <a:r>
              <a:rPr lang="fr-FR" sz="2000" dirty="0" smtClean="0"/>
              <a:t>A quelles problématiques le pays appliquant ePhyto répondra-t-il?</a:t>
            </a:r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6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/>
                </a:solidFill>
              </a:rPr>
              <a:t>Vision</a:t>
            </a:r>
            <a:r>
              <a:rPr lang="fr-FR" sz="3600" b="1" dirty="0" smtClean="0"/>
              <a:t>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partenaires du commerce et les intéressés à la certification phytosanitaire sont ils au courant des avantages de ePhyto? </a:t>
            </a:r>
          </a:p>
          <a:p>
            <a:endParaRPr lang="fr-FR" sz="2000" dirty="0"/>
          </a:p>
          <a:p>
            <a:r>
              <a:rPr lang="fr-FR" sz="2000" dirty="0" smtClean="0"/>
              <a:t>La facilitation du commerce est souvent une démarche essentielle pour une pays.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/>
              <a:t>Le gouvernement est-il mandaté pour faciliter le commerce? 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/>
              <a:t>Y </a:t>
            </a:r>
            <a:r>
              <a:rPr lang="fr-FR" sz="2000" dirty="0" err="1" smtClean="0"/>
              <a:t>a-t-il</a:t>
            </a:r>
            <a:r>
              <a:rPr lang="fr-FR" sz="2000" dirty="0" smtClean="0"/>
              <a:t> un engagement public de faciliter le commerce venant d’un responsable important du gouvernement?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/>
              <a:t>Y</a:t>
            </a:r>
            <a:r>
              <a:rPr lang="fr-FR" sz="2000" dirty="0" smtClean="0"/>
              <a:t> </a:t>
            </a:r>
            <a:r>
              <a:rPr lang="fr-FR" sz="2000" dirty="0" err="1" smtClean="0"/>
              <a:t>a-t-il</a:t>
            </a:r>
            <a:r>
              <a:rPr lang="fr-FR" sz="2000" dirty="0" smtClean="0"/>
              <a:t> des démarches ou des engagements du privé en vue de faciliter le commerce?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/>
              <a:t>Votre gouvernement </a:t>
            </a:r>
            <a:r>
              <a:rPr lang="fr-FR" sz="2000" dirty="0" err="1" smtClean="0"/>
              <a:t>a-t-il</a:t>
            </a:r>
            <a:r>
              <a:rPr lang="fr-FR" sz="2000" dirty="0" smtClean="0"/>
              <a:t> identifié la facilitation du commerce, et en particulier les échanges sans papier, comme un objectif politique?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/>
              <a:t>Y</a:t>
            </a:r>
            <a:r>
              <a:rPr lang="fr-FR" sz="2000" dirty="0" smtClean="0"/>
              <a:t> a t-il une stratégie nationale de facilitation du commerce se traduisant dans un plan d’action ou dans un comité national  ad hoc?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	-participez vous à ce comité?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	-ce comité promeut il la mise en place de ePhyto dans votre pays?</a:t>
            </a:r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786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6"/>
                </a:solidFill>
              </a:rPr>
              <a:t>Exemples</a:t>
            </a:r>
            <a:r>
              <a:rPr lang="fr-FR" sz="3600" b="1" dirty="0" smtClean="0"/>
              <a:t>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 smtClean="0"/>
              <a:t>L’échange de ePhyto permet : </a:t>
            </a:r>
          </a:p>
          <a:p>
            <a:endParaRPr lang="fr-FR" sz="2800" i="1" dirty="0" smtClean="0"/>
          </a:p>
          <a:p>
            <a:r>
              <a:rPr lang="fr-FR" sz="2800" i="1" dirty="0"/>
              <a:t>	</a:t>
            </a:r>
            <a:r>
              <a:rPr lang="fr-FR" sz="2800" i="1" dirty="0" smtClean="0"/>
              <a:t>d’appliquer la Norme pour les mesures phytosanitaire n12 de façon à faciliter les échanges de plantes et de produits des plantes et d’améliorer le service rendu aux partenaires du commerce par l’automatisation, l’harmonisation, la transparence, l’accès aux procédures et leur simplification;</a:t>
            </a:r>
          </a:p>
          <a:p>
            <a:endParaRPr lang="fr-FR" sz="2800" i="1" dirty="0"/>
          </a:p>
          <a:p>
            <a:r>
              <a:rPr lang="fr-FR" sz="2800" i="1" dirty="0"/>
              <a:t>	</a:t>
            </a:r>
            <a:r>
              <a:rPr lang="fr-FR" sz="2800" i="1" dirty="0" smtClean="0"/>
              <a:t>de réduire la possibilité de faux certificats, d’accélérer le dédouanement des denrées périssables, et de renforcer la conformité aux mesures SPS.  </a:t>
            </a:r>
          </a:p>
          <a:p>
            <a:endParaRPr lang="fr-FR" sz="2800" i="1" dirty="0"/>
          </a:p>
          <a:p>
            <a:r>
              <a:rPr lang="fr-FR" sz="2800" i="1" dirty="0" smtClean="0"/>
              <a:t>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84335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Gouvernance 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Décrivez qui supervise dans l’ensemble la mise en place et les opérations. Comment cette supervision est elle appliquée? </a:t>
            </a:r>
          </a:p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Qui est impliqué dans le projet?</a:t>
            </a:r>
          </a:p>
          <a:p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Qui sera le propriétaire de ePhyto?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Qui seront les parties prenantes?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Quelle est l’équipe du projet?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Qu’attendent le propriétaire et les parties prenantes de la solution développée?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Quel est l’échéancier pour la mise ne place du projet?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Y </a:t>
            </a:r>
            <a:r>
              <a:rPr lang="fr-FR" sz="2000" dirty="0" err="1" smtClean="0">
                <a:latin typeface="Calibri-Bold"/>
              </a:rPr>
              <a:t>a-t-il</a:t>
            </a:r>
            <a:r>
              <a:rPr lang="fr-FR" sz="2000" dirty="0" smtClean="0">
                <a:latin typeface="Calibri-Bold"/>
              </a:rPr>
              <a:t> un changement d’entité de gouvernance entre la phase de développement et d’opération 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Quelle sera la fréquence des comptes rendu de l’opérateur ePhyto à l’entité de gouvernance et quel en sera le contenu 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Quels sont les avantages attendus?</a:t>
            </a:r>
          </a:p>
          <a:p>
            <a:endParaRPr lang="fr-FR" sz="20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4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L’opérationnel  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Décrivez les opérations d’ensemble du service compétent</a:t>
            </a:r>
          </a:p>
          <a:p>
            <a:endParaRPr lang="fr-FR" sz="2000" b="1" dirty="0" smtClean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Quelle est l’expertise et la capacité attendue de l’opérateur?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Qui fera fonctionner les composants techniques du système ePhyto?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L’opérateur envisagé a t-il le statut légal, selon la législation nationale, l’expertise et la capacité nécessaire pour faire fonctionner le système ePhyto? 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Comment l’opérateur remédie t-il aux insuffisances d’expertise ou de capacité?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Quel sont les services et le niveau de service attendus 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endParaRPr lang="fr-FR" sz="2000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457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L’opérationnel  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4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400" dirty="0" smtClean="0">
                <a:latin typeface="Calibri-Bold"/>
              </a:rPr>
              <a:t>Quelles sont les lacunes informatiques majeures 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La connexion internet, en particulier à haut débit, est elle accessible tant au secteur public que privé à un prix abordable?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Si la législation nationale requiert l’archivage des données dans le pays, ce stockage est il possible pour un coût raisonnable? 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Les partenaires commerciaux ont ils des ordinateurs à disposition ?</a:t>
            </a:r>
          </a:p>
          <a:p>
            <a:r>
              <a:rPr lang="fr-FR" sz="2400" dirty="0" smtClean="0">
                <a:latin typeface="Calibri-Bold"/>
              </a:rPr>
              <a:t>		-quel est le taux de pénétration?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Y a t-il assez de fournisseurs d’accès internet sur place pour donner l’accès internet aux services public et aux partenaires commerciaux?</a:t>
            </a:r>
          </a:p>
          <a:p>
            <a:r>
              <a:rPr lang="en-US" sz="2000" dirty="0">
                <a:latin typeface="Calibri-Bold"/>
              </a:rPr>
              <a:t>	</a:t>
            </a:r>
            <a:endParaRPr lang="fr-FR" sz="20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12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Le fonctionnel 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32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3200" dirty="0" smtClean="0">
                <a:latin typeface="Calibri-Bold"/>
              </a:rPr>
              <a:t>Quand voulez vous mettre en </a:t>
            </a:r>
            <a:r>
              <a:rPr lang="fr-FR" sz="3200" dirty="0" err="1" smtClean="0">
                <a:latin typeface="Calibri-Bold"/>
              </a:rPr>
              <a:t>oeuvre</a:t>
            </a:r>
            <a:r>
              <a:rPr lang="fr-FR" sz="3200" dirty="0" smtClean="0">
                <a:latin typeface="Calibri-Bold"/>
              </a:rPr>
              <a:t> le </a:t>
            </a:r>
            <a:r>
              <a:rPr lang="fr-FR" sz="3200" dirty="0" err="1" smtClean="0">
                <a:latin typeface="Calibri-Bold"/>
              </a:rPr>
              <a:t>GeNS</a:t>
            </a:r>
            <a:r>
              <a:rPr lang="fr-FR" sz="3200" dirty="0" smtClean="0">
                <a:latin typeface="Calibri-Bold"/>
              </a:rPr>
              <a:t>?</a:t>
            </a:r>
          </a:p>
          <a:p>
            <a:r>
              <a:rPr lang="fr-FR" sz="3200" dirty="0" smtClean="0">
                <a:latin typeface="Calibri-Bold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3200" dirty="0" smtClean="0">
                <a:latin typeface="Calibri-Bold"/>
              </a:rPr>
              <a:t>Avez vous revue la politique d’utilisation du </a:t>
            </a:r>
            <a:r>
              <a:rPr lang="fr-FR" sz="3200" dirty="0" err="1" smtClean="0">
                <a:latin typeface="Calibri-Bold"/>
              </a:rPr>
              <a:t>GeNS</a:t>
            </a:r>
            <a:r>
              <a:rPr lang="fr-FR" sz="3200" dirty="0" smtClean="0">
                <a:latin typeface="Calibri-Bold"/>
              </a:rPr>
              <a:t>?</a:t>
            </a:r>
          </a:p>
          <a:p>
            <a:r>
              <a:rPr lang="fr-FR" sz="3200" dirty="0" smtClean="0">
                <a:latin typeface="Calibri-Bold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3200" dirty="0" smtClean="0">
                <a:latin typeface="Calibri-Bold"/>
              </a:rPr>
              <a:t>Comment allez vous entreposer et archiver vos données?</a:t>
            </a: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44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4036" y="902072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Le fonctionnel 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latin typeface="Calibri-Bold"/>
              </a:rPr>
              <a:t>Si vous utilisez le </a:t>
            </a:r>
            <a:r>
              <a:rPr lang="fr-FR" sz="2000" dirty="0" err="1" smtClean="0">
                <a:latin typeface="Calibri-Bold"/>
              </a:rPr>
              <a:t>GeNS</a:t>
            </a:r>
            <a:r>
              <a:rPr lang="fr-FR" sz="2000" dirty="0" smtClean="0">
                <a:latin typeface="Calibri-Bold"/>
              </a:rPr>
              <a:t> allez vous entreposer vos données au niveau local, si oui comment?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Qui sera l’administrateur (autorisations d’accès, enregistrement des utilisateurs, </a:t>
            </a:r>
            <a:r>
              <a:rPr lang="fr-FR" sz="2000" dirty="0" err="1" smtClean="0">
                <a:latin typeface="Calibri-Bold"/>
              </a:rPr>
              <a:t>addresses</a:t>
            </a:r>
            <a:r>
              <a:rPr lang="fr-FR" sz="2000" dirty="0" smtClean="0">
                <a:latin typeface="Calibri-Bold"/>
              </a:rPr>
              <a:t> des utilisateurs)?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Qui assurera l’assistance à votre personnel, vos clients?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Qui définira et gérera les utilisateurs : les rôles, les identités, les taches?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Quel compte-rendu allez vous tirer et qu’allez vous en faire?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Si vous utilisez un autre système pour entreposer les données de biosécurité, devrez vous assurer une interopérabilité? Si oui comment allez vous l’assurer?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Permettrez-vous à vos clients d’envoyer des données  à votre système? Sous quelles conditions? Quels sont les critères pour donner une telle permission?</a:t>
            </a:r>
          </a:p>
          <a:p>
            <a:endParaRPr lang="en-US" sz="2400" dirty="0" smtClean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39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Le fonctionnel – Analyse du processus de travail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Décrivez vos actions conduisant à la délivrance d’un certificat papier 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Décrivez vos actions permettant la </a:t>
            </a:r>
            <a:r>
              <a:rPr lang="fr-FR" sz="2000" dirty="0" err="1" smtClean="0">
                <a:latin typeface="Calibri-Bold"/>
              </a:rPr>
              <a:t>reception</a:t>
            </a:r>
            <a:r>
              <a:rPr lang="fr-FR" sz="2000" dirty="0" smtClean="0">
                <a:latin typeface="Calibri-Bold"/>
              </a:rPr>
              <a:t> d’un certificat papier </a:t>
            </a:r>
          </a:p>
          <a:p>
            <a:endParaRPr lang="fr-FR" sz="2000" dirty="0" smtClean="0">
              <a:latin typeface="Calibri-Bold"/>
            </a:endParaRPr>
          </a:p>
          <a:p>
            <a:r>
              <a:rPr lang="fr-FR" sz="2000" dirty="0" smtClean="0">
                <a:latin typeface="Calibri-Bold"/>
              </a:rPr>
              <a:t>		-Le processus : les documents, les acteurs et leur actions (intervenants du secteur public ou privé), lieux et moments des actions, quantité de certificats papier</a:t>
            </a:r>
          </a:p>
          <a:p>
            <a:r>
              <a:rPr lang="fr-FR" sz="2000" dirty="0" smtClean="0">
                <a:latin typeface="Calibri-Bold"/>
              </a:rPr>
              <a:t>	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Décrivez le nouveau processus pour la délivrance et la réception d’un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ePhyto</a:t>
            </a:r>
            <a:r>
              <a:rPr lang="fr-FR" sz="2000" dirty="0" smtClean="0">
                <a:latin typeface="Calibri-Bold"/>
              </a:rPr>
              <a:t>	</a:t>
            </a:r>
          </a:p>
          <a:p>
            <a:endParaRPr lang="fr-FR" sz="2000" dirty="0" smtClean="0">
              <a:latin typeface="Calibri-Bold"/>
            </a:endParaRPr>
          </a:p>
          <a:p>
            <a:endParaRPr lang="fr-FR" sz="2000" dirty="0" smtClean="0">
              <a:latin typeface="Calibri-Bold"/>
            </a:endParaRP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400" dirty="0" smtClean="0">
                <a:latin typeface="Calibri-Bold"/>
              </a:rPr>
              <a:t>Comment les rôles vont ils évoluer? </a:t>
            </a:r>
          </a:p>
          <a:p>
            <a:r>
              <a:rPr lang="fr-FR" sz="3200" dirty="0" smtClean="0">
                <a:latin typeface="Calibri-Bold"/>
              </a:rPr>
              <a:t>	</a:t>
            </a:r>
            <a:endParaRPr lang="fr-FR" sz="3200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8437" y="4230141"/>
            <a:ext cx="4368800" cy="151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6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4699" y="609383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chemeClr val="accent2"/>
                </a:solidFill>
              </a:rPr>
              <a:t>Exemple de processus de travail simplifié </a:t>
            </a:r>
            <a:endParaRPr lang="fr-FR" sz="36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082458"/>
            <a:ext cx="10820400" cy="500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1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FF0000"/>
                </a:solidFill>
              </a:rPr>
              <a:t>Financement</a:t>
            </a:r>
            <a:endParaRPr lang="fr-FR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560907"/>
            <a:ext cx="1145805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800" dirty="0" smtClean="0">
                <a:latin typeface="Calibri-Bold"/>
              </a:rPr>
              <a:t>Y </a:t>
            </a:r>
            <a:r>
              <a:rPr lang="fr-FR" sz="2800" dirty="0" err="1" smtClean="0">
                <a:latin typeface="Calibri-Bold"/>
              </a:rPr>
              <a:t>a-il</a:t>
            </a:r>
            <a:r>
              <a:rPr lang="fr-FR" sz="2800" dirty="0" smtClean="0">
                <a:latin typeface="Calibri-Bold"/>
              </a:rPr>
              <a:t> un budget prévu pour des ordinateurs, si nécessaire, et leur maintenance? </a:t>
            </a:r>
          </a:p>
          <a:p>
            <a:r>
              <a:rPr lang="fr-FR" sz="2800" dirty="0" smtClean="0">
                <a:latin typeface="Calibri-Bold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Y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a-t-il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un budget prévu pour la formation du personnel 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Y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a-t-il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un budget prévu pour engager du personnel supplémentaire, par exemple en tant d’administrateur du système 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Assurez vous qu’il y ait le personnel suffisant pour utiliser le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GeNS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après sa mise en place</a:t>
            </a:r>
          </a:p>
          <a:p>
            <a:endParaRPr lang="fr-FR" sz="2800" dirty="0">
              <a:solidFill>
                <a:srgbClr val="000000"/>
              </a:solidFill>
              <a:latin typeface="ArialMT"/>
            </a:endParaRPr>
          </a:p>
          <a:p>
            <a:endParaRPr lang="en-US" sz="2000" dirty="0" smtClean="0">
              <a:latin typeface="Calibri-Bold"/>
            </a:endParaRPr>
          </a:p>
          <a:p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7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FF0000"/>
                </a:solidFill>
              </a:rPr>
              <a:t>Législation</a:t>
            </a:r>
            <a:endParaRPr lang="fr-FR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231489"/>
            <a:ext cx="1145805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000" dirty="0" smtClean="0">
                <a:latin typeface="Calibri-Bold"/>
              </a:rPr>
              <a:t>Votre législation permet elle la délivrance et la réception des documents officiels électroniques? 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Votre législation permet elle aux services officiels de recevoir des informations électroniques des demandeurs?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• Existe-t-il une loi sur les transactions électroniques et votre législation est elle alignée sur cette loi?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	 • Votre législation traite-elle :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-de l’usage impropre du système ePhyto? 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-de l’accès illégal au système ePhyto?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-la sécurité (par ex est-ce qu’elle requiert l’encryptage des documents, la double authentification des utilisateurs…)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 le partage d’information avec d’autres services publics et des parties prenantes internationales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-les transactions électroniques en tant que preuves, l’exactitude de l’information et les délais </a:t>
            </a:r>
          </a:p>
          <a:p>
            <a:endParaRPr lang="en-US" sz="2000" dirty="0" smtClean="0">
              <a:latin typeface="Calibri-Bold"/>
            </a:endParaRPr>
          </a:p>
          <a:p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84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FF0000"/>
                </a:solidFill>
              </a:rPr>
              <a:t>Législation</a:t>
            </a:r>
            <a:endParaRPr lang="fr-FR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519" y="1646050"/>
            <a:ext cx="1157397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400" dirty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400" dirty="0" smtClean="0">
                <a:latin typeface="Calibri-Bold"/>
              </a:rPr>
              <a:t>La demande par voie électronique va elle être légalement obligatoire?</a:t>
            </a:r>
          </a:p>
          <a:p>
            <a:r>
              <a:rPr lang="fr-FR" sz="2400" dirty="0" smtClean="0">
                <a:latin typeface="Calibri-Bold"/>
              </a:rPr>
              <a:t>	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• Votre législation couvre-elle le payement électronique?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	 • Si vous devez changer votre législation, qui s’en chargera? 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	 • Combien de temps faudra il pour les changements?  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 	 • Votre législation vous garantit-elle la propriété des données? 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	 • Votre législation permet elle d’entreposer vos données à l’étranger si vous utilisez le </a:t>
            </a:r>
            <a:r>
              <a:rPr lang="fr-FR" sz="2400" dirty="0" err="1" smtClean="0">
                <a:solidFill>
                  <a:srgbClr val="000000"/>
                </a:solidFill>
                <a:latin typeface="ArialMT"/>
              </a:rPr>
              <a:t>GeNS</a:t>
            </a:r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? 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	 • Quelle est la période légale d’archivage ? 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ArialMT"/>
              </a:rPr>
              <a:t>	 • Quelle période d’archivage et d’accessibilité des données souhaitez vous ? </a:t>
            </a:r>
            <a:endParaRPr lang="fr-FR" sz="2400" dirty="0">
              <a:solidFill>
                <a:srgbClr val="000000"/>
              </a:solidFill>
              <a:latin typeface="ArialMT"/>
            </a:endParaRPr>
          </a:p>
          <a:p>
            <a:endParaRPr lang="en-US" sz="2000" dirty="0" smtClean="0">
              <a:latin typeface="Calibri-Bold"/>
            </a:endParaRPr>
          </a:p>
          <a:p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83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0070C0"/>
                </a:solidFill>
              </a:rPr>
              <a:t>Consultation des parties prenantes</a:t>
            </a:r>
            <a:endParaRPr lang="fr-FR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1802342"/>
            <a:ext cx="1145805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en-US" sz="2000" b="1" dirty="0" smtClean="0">
                <a:solidFill>
                  <a:schemeClr val="accent1"/>
                </a:solidFill>
                <a:latin typeface="Calibri-Bold"/>
              </a:rPr>
              <a:t>	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• </a:t>
            </a:r>
            <a:r>
              <a:rPr lang="fr-FR" sz="2000" dirty="0" smtClean="0">
                <a:latin typeface="Calibri-Bold"/>
              </a:rPr>
              <a:t>Quelles sont les parties prenantes?</a:t>
            </a:r>
          </a:p>
          <a:p>
            <a:r>
              <a:rPr lang="fr-FR" sz="2000" dirty="0" smtClean="0">
                <a:latin typeface="Calibri-Bold"/>
              </a:rPr>
              <a:t>		-en interne dans les services publics, les demandeurs, autres ( ex banques, transports, logistique…) 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Quelles sont les obligations légales pour la consultation des parties prenantes?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	-ceci peut impacter le calendrier et le financement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• Votre organisation a-t-elle compétence pour prendre contact avec les parties prenantes ? 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	 • Comment les points de vue des parties prenantes sont-ils intégrés dans les changements apportés aux processus, au fonctionnement, à la conception technique?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• Comment les parties prenantes sont elles informées des décisions relatives à leur points de vue et suggestions? 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</a:t>
            </a:r>
            <a:r>
              <a:rPr lang="fr-FR" sz="2000" dirty="0" smtClean="0">
                <a:latin typeface="Calibri-Bold"/>
              </a:rPr>
              <a:t>			</a:t>
            </a: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498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00B050"/>
                </a:solidFill>
              </a:rPr>
              <a:t>Evolution du système </a:t>
            </a:r>
            <a:endParaRPr lang="fr-FR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574" y="1740932"/>
            <a:ext cx="1145805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• </a:t>
            </a:r>
            <a:r>
              <a:rPr lang="fr-FR" sz="2000" dirty="0" smtClean="0">
                <a:latin typeface="Calibri-Bold"/>
              </a:rPr>
              <a:t>Pour les changements dans les étapes de travail, qui sera :</a:t>
            </a:r>
          </a:p>
          <a:p>
            <a:r>
              <a:rPr lang="fr-FR" sz="2000" dirty="0" smtClean="0">
                <a:latin typeface="Calibri-Bold"/>
              </a:rPr>
              <a:t>		-l’administrateur ePhyto </a:t>
            </a:r>
          </a:p>
          <a:p>
            <a:r>
              <a:rPr lang="fr-FR" sz="2000" dirty="0" smtClean="0">
                <a:latin typeface="Calibri-Bold"/>
              </a:rPr>
              <a:t>		-la personne contact ePhyto, afin de rester en lien avec la CIPV et l’administrateur du Hub</a:t>
            </a:r>
          </a:p>
          <a:p>
            <a:r>
              <a:rPr lang="fr-FR" sz="2000" dirty="0" smtClean="0">
                <a:latin typeface="Calibri-Bold"/>
              </a:rPr>
              <a:t>		-le chef de projet pour le développement et la mise en place du système ePhyto </a:t>
            </a:r>
          </a:p>
          <a:p>
            <a:r>
              <a:rPr lang="fr-FR" sz="2000" dirty="0" smtClean="0">
                <a:latin typeface="Calibri-Bold"/>
              </a:rPr>
              <a:t>		</a:t>
            </a:r>
          </a:p>
          <a:p>
            <a:r>
              <a:rPr lang="fr-FR" sz="2000" dirty="0" smtClean="0">
                <a:latin typeface="Calibri-Bold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• Certains postes de travail </a:t>
            </a:r>
            <a:r>
              <a:rPr lang="fr-FR" sz="2000" dirty="0" err="1" smtClean="0">
                <a:solidFill>
                  <a:srgbClr val="000000"/>
                </a:solidFill>
                <a:latin typeface="ArialMT"/>
              </a:rPr>
              <a:t>vont-ils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devenir inutiles en conséquence de la mise en place de la certification électronique?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• Quels changements devront ils être apportés aux fiches de description des postes ? 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	 • Ces changements auront-il des conséquences sur la rémunération du personnel concerné?</a:t>
            </a: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 </a:t>
            </a:r>
            <a:r>
              <a:rPr lang="fr-FR" sz="20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11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00B050"/>
                </a:solidFill>
              </a:rPr>
              <a:t>Evolution du système </a:t>
            </a:r>
            <a:endParaRPr lang="fr-FR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574" y="1740932"/>
            <a:ext cx="1145805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800" dirty="0" smtClean="0">
                <a:latin typeface="Calibri-Bold"/>
              </a:rPr>
              <a:t>Qui va rédiger la </a:t>
            </a:r>
            <a:r>
              <a:rPr lang="fr-FR" sz="2800" dirty="0" err="1" smtClean="0">
                <a:latin typeface="Calibri-Bold"/>
              </a:rPr>
              <a:t>procedure</a:t>
            </a:r>
            <a:r>
              <a:rPr lang="fr-FR" sz="2800" dirty="0" smtClean="0">
                <a:latin typeface="Calibri-Bold"/>
              </a:rPr>
              <a:t> opérationnelle pour travailler dans le cadre d’ePhyto?</a:t>
            </a:r>
          </a:p>
          <a:p>
            <a:r>
              <a:rPr lang="fr-FR" sz="2800" dirty="0" smtClean="0">
                <a:latin typeface="Calibri-Bold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Combien de temps cela va-t-il prendre?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 Pour la certification papier, y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a-t-il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des incohérences entre les procédures de travail individuelles du personnel  ?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Comment ceci va il être abordé, vu la standardisation requise par la certification électronique?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	 </a:t>
            </a:r>
            <a:r>
              <a:rPr lang="fr-FR" sz="2000" dirty="0" smtClean="0">
                <a:latin typeface="Calibri-Bold"/>
              </a:rPr>
              <a:t>			</a:t>
            </a: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423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3099" y="902072"/>
            <a:ext cx="10511367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>
                <a:solidFill>
                  <a:srgbClr val="00B050"/>
                </a:solidFill>
              </a:rPr>
              <a:t>Evolution du système </a:t>
            </a:r>
            <a:endParaRPr lang="fr-FR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574" y="1740932"/>
            <a:ext cx="1145805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800" dirty="0" smtClean="0">
                <a:latin typeface="Calibri-Bold"/>
              </a:rPr>
              <a:t>Qui va évaluer les gains obtenus?</a:t>
            </a:r>
          </a:p>
          <a:p>
            <a:r>
              <a:rPr lang="fr-FR" sz="2800" dirty="0" smtClean="0">
                <a:latin typeface="Calibri-Bold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Existe il une stratégie de communication pour la mise en place de ePhyto?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 Un changement global de management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a-t-il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eu lieu pour la mise en place de ePhyto?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•Avez-vous besoin d'une aide afin de renforcer vos capacités pour établir la coordination?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•Avez-vous besoin d'une aide pour concevoir le meilleur modèle de travail?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03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Formation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8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41600" y="1079910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Formation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8574" y="1740932"/>
            <a:ext cx="114580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3200" dirty="0" smtClean="0">
                <a:latin typeface="Calibri-Bold"/>
              </a:rPr>
              <a:t>Comment le personnel sera t-il formé ?</a:t>
            </a:r>
          </a:p>
          <a:p>
            <a:r>
              <a:rPr lang="fr-FR" sz="3200" dirty="0" smtClean="0">
                <a:latin typeface="Calibri-Bold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Comment les demandeurs seront-ils formés?</a:t>
            </a:r>
          </a:p>
          <a:p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	 • Qui assurera la formation? </a:t>
            </a:r>
          </a:p>
          <a:p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	 • De quelle durée sera la formation?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 	 </a:t>
            </a:r>
            <a:r>
              <a:rPr lang="fr-FR" sz="2000" dirty="0" smtClean="0">
                <a:latin typeface="Calibri-Bold"/>
              </a:rPr>
              <a:t>			</a:t>
            </a: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08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Tests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41600" y="1079910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Tests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8574" y="1740932"/>
            <a:ext cx="114580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3200" dirty="0" smtClean="0">
                <a:latin typeface="Calibri-Bold"/>
              </a:rPr>
              <a:t>Identifier chaque membre du personnel pour chaque rôle</a:t>
            </a:r>
          </a:p>
          <a:p>
            <a:r>
              <a:rPr lang="fr-FR" sz="3200" dirty="0" smtClean="0">
                <a:latin typeface="Calibri-Bold"/>
              </a:rPr>
              <a:t>	</a:t>
            </a:r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• Garantir qu’il existe le personnel nécessaire dans tous les sites (ex, ports et aéroports)</a:t>
            </a:r>
          </a:p>
          <a:p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	 • identifier les membres des entreprises à tester après l'ONPV </a:t>
            </a:r>
          </a:p>
          <a:p>
            <a:r>
              <a:rPr lang="fr-FR" sz="3200" dirty="0" smtClean="0">
                <a:solidFill>
                  <a:srgbClr val="000000"/>
                </a:solidFill>
                <a:latin typeface="ArialMT"/>
              </a:rPr>
              <a:t> 	 • De quelle durée sera la formation?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97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Mise en place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6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41600" y="1079910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Mise </a:t>
            </a:r>
            <a:r>
              <a:rPr lang="fr-FR" sz="3600" b="1" smtClean="0"/>
              <a:t>en place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300" y="1738745"/>
            <a:ext cx="1164786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b="1" dirty="0" smtClean="0">
                <a:solidFill>
                  <a:schemeClr val="accent1"/>
                </a:solidFill>
                <a:latin typeface="Calibri-Bold"/>
              </a:rPr>
              <a:t>La mise en place dépend des résultats obtenus suite à la partie préparatoire ci-dessus:</a:t>
            </a:r>
          </a:p>
          <a:p>
            <a:endParaRPr lang="fr-FR" sz="2000" b="1" dirty="0" smtClean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800" dirty="0" smtClean="0">
                <a:latin typeface="Calibri-Bold"/>
              </a:rPr>
              <a:t>Evaluation de l’état de préparation </a:t>
            </a:r>
          </a:p>
          <a:p>
            <a:r>
              <a:rPr lang="fr-FR" sz="2800" dirty="0" smtClean="0">
                <a:latin typeface="Calibri-Bold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Communication avec les entreprises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 Formation  du personnel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Notification de la mise en place à la CIPV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Procédure papier maintenue à côté de ePhyto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Possibilité de supprimer le papier pour l’importation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Changements dans la manière de travailler avec les entreprises </a:t>
            </a:r>
          </a:p>
          <a:p>
            <a:endParaRPr lang="fr-FR" sz="3200" dirty="0">
              <a:solidFill>
                <a:srgbClr val="000000"/>
              </a:solidFill>
              <a:latin typeface="ArialMT"/>
            </a:endParaRPr>
          </a:p>
          <a:p>
            <a:endParaRPr lang="fr-FR" sz="3200" dirty="0">
              <a:solidFill>
                <a:srgbClr val="000000"/>
              </a:solidFill>
              <a:latin typeface="ArialMT"/>
            </a:endParaRP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219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23127" y="2456128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Durabilité 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673"/>
          </a:xfrm>
          <a:prstGeom prst="rect">
            <a:avLst/>
          </a:prstGeom>
        </p:spPr>
      </p:pic>
      <p:pic>
        <p:nvPicPr>
          <p:cNvPr id="6" name="image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5912859"/>
            <a:ext cx="997527" cy="563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27290" y="6076091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Convention internationale </a:t>
            </a:r>
            <a:endParaRPr lang="fr-BE" sz="1000" b="1" dirty="0" smtClean="0">
              <a:latin typeface="Arial" panose="020B0604020202020204" pitchFamily="34" charset="0"/>
              <a:ea typeface="Gill Sans MT" panose="020B0502020104020203" pitchFamily="34" charset="0"/>
            </a:endParaRPr>
          </a:p>
          <a:p>
            <a:r>
              <a:rPr lang="fr-BE" sz="1000" b="1" dirty="0" smtClean="0">
                <a:latin typeface="Arial" panose="020B0604020202020204" pitchFamily="34" charset="0"/>
                <a:ea typeface="Gill Sans MT" panose="020B0502020104020203" pitchFamily="34" charset="0"/>
              </a:rPr>
              <a:t>pour </a:t>
            </a:r>
            <a:r>
              <a:rPr lang="fr-BE" sz="1000" b="1" dirty="0">
                <a:latin typeface="Arial" panose="020B0604020202020204" pitchFamily="34" charset="0"/>
                <a:ea typeface="Gill Sans MT" panose="020B0502020104020203" pitchFamily="34" charset="0"/>
              </a:rPr>
              <a:t>la protection des végétaux</a:t>
            </a:r>
            <a:endParaRPr lang="en-US" sz="1000" b="1" dirty="0"/>
          </a:p>
        </p:txBody>
      </p:sp>
      <p:sp>
        <p:nvSpPr>
          <p:cNvPr id="22" name="AutoShape 7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9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1" descr="The IPPC ePhyto Hub is now open for use! - International Plant ...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 descr="C:\Users\Allex\AppData\Local\Microsoft\Windows\INetCache\Content.MSO\A7F3ABCC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91" y="6086763"/>
            <a:ext cx="1256146" cy="65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Allex\AppData\Local\Microsoft\Windows\INetCache\Content.MSO\B709CEA4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5745018"/>
            <a:ext cx="2490355" cy="111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2641600" y="1959137"/>
            <a:ext cx="6096000" cy="438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fr-FR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827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41600" y="1079910"/>
            <a:ext cx="6096000" cy="6588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827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600" b="1" dirty="0" smtClean="0"/>
              <a:t>Durabilité 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300" y="1738745"/>
            <a:ext cx="11647862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accent1"/>
              </a:solidFill>
              <a:latin typeface="Calibri-Bold"/>
            </a:endParaRPr>
          </a:p>
          <a:p>
            <a:r>
              <a:rPr lang="fr-FR" sz="20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</a:t>
            </a:r>
            <a:r>
              <a:rPr lang="fr-FR" sz="2800" dirty="0" smtClean="0">
                <a:latin typeface="Calibri-Bold"/>
              </a:rPr>
              <a:t>Evaluation des avantages du </a:t>
            </a:r>
            <a:r>
              <a:rPr lang="fr-FR" sz="2800" dirty="0" err="1" smtClean="0">
                <a:latin typeface="Calibri-Bold"/>
              </a:rPr>
              <a:t>GeNS</a:t>
            </a:r>
            <a:r>
              <a:rPr lang="fr-FR" sz="2800" dirty="0" smtClean="0">
                <a:latin typeface="Calibri-Bold"/>
              </a:rPr>
              <a:t> après sa mise en place</a:t>
            </a:r>
          </a:p>
          <a:p>
            <a:r>
              <a:rPr lang="fr-FR" sz="2800" dirty="0" smtClean="0">
                <a:latin typeface="Calibri-Bold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• Réévaluer la redevance afin d’assurer le recouvrement </a:t>
            </a:r>
            <a:r>
              <a:rPr lang="fr-FR" sz="2800" smtClean="0">
                <a:solidFill>
                  <a:srgbClr val="000000"/>
                </a:solidFill>
                <a:latin typeface="ArialMT"/>
              </a:rPr>
              <a:t>de ressources 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adéquates (ordinateurs, personnel administratif, formation…)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 Evaluation après mise en place et recommandations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Incorporer la formation au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GeNS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dans le plan de formation du personnel 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Un agent de l’ONPV doit être capable de former le personnel</a:t>
            </a: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 • Garder le contact avec les entreprises pour le recours au </a:t>
            </a:r>
            <a:r>
              <a:rPr lang="fr-FR" sz="2800" dirty="0" err="1" smtClean="0">
                <a:solidFill>
                  <a:srgbClr val="000000"/>
                </a:solidFill>
                <a:latin typeface="ArialMT"/>
              </a:rPr>
              <a:t>GeNS</a:t>
            </a:r>
            <a:endParaRPr lang="fr-FR" sz="2800" dirty="0" smtClean="0">
              <a:solidFill>
                <a:srgbClr val="000000"/>
              </a:solidFill>
              <a:latin typeface="ArialMT"/>
            </a:endParaRP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	 • Incorporer de nouveaux exportateurs</a:t>
            </a:r>
          </a:p>
          <a:p>
            <a:endParaRPr lang="fr-FR" sz="3200" dirty="0">
              <a:solidFill>
                <a:srgbClr val="000000"/>
              </a:solidFill>
              <a:latin typeface="ArialMT"/>
            </a:endParaRPr>
          </a:p>
          <a:p>
            <a:endParaRPr lang="fr-FR" sz="3200" dirty="0">
              <a:solidFill>
                <a:srgbClr val="000000"/>
              </a:solidFill>
              <a:latin typeface="ArialMT"/>
            </a:endParaRPr>
          </a:p>
          <a:p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ArialMT"/>
              </a:rPr>
              <a:t>	</a:t>
            </a:r>
            <a:r>
              <a:rPr lang="fr-FR" sz="2800" dirty="0" smtClean="0">
                <a:solidFill>
                  <a:srgbClr val="000000"/>
                </a:solidFill>
                <a:latin typeface="ArialMT"/>
              </a:rPr>
              <a:t> </a:t>
            </a:r>
            <a:r>
              <a:rPr lang="en-US" sz="2000" dirty="0">
                <a:latin typeface="Calibri-Bold"/>
              </a:rPr>
              <a:t>	</a:t>
            </a:r>
            <a:r>
              <a:rPr lang="en-US" sz="2000" dirty="0" smtClean="0">
                <a:latin typeface="Calibri-Bold"/>
              </a:rPr>
              <a:t>	</a:t>
            </a:r>
            <a:r>
              <a:rPr lang="en-US" sz="2000" dirty="0">
                <a:latin typeface="Calibri-Bold"/>
              </a:rPr>
              <a:t>	</a:t>
            </a:r>
            <a:endParaRPr lang="en-US" sz="2000" dirty="0" smtClean="0">
              <a:latin typeface="Calibri-Bold"/>
            </a:endParaRPr>
          </a:p>
          <a:p>
            <a:endParaRPr lang="en-US" sz="2000" dirty="0">
              <a:latin typeface="Calibri-Bold"/>
            </a:endParaRPr>
          </a:p>
          <a:p>
            <a:r>
              <a:rPr lang="en-US" sz="3200" dirty="0">
                <a:latin typeface="Calibri-Bold"/>
              </a:rPr>
              <a:t>	</a:t>
            </a:r>
            <a:endParaRPr lang="fr-FR" sz="32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638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4022</Words>
  <Application>Microsoft Office PowerPoint</Application>
  <PresentationFormat>Widescreen</PresentationFormat>
  <Paragraphs>555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ArialMT</vt:lpstr>
      <vt:lpstr>Calibri</vt:lpstr>
      <vt:lpstr>Calibri Light</vt:lpstr>
      <vt:lpstr>Calibri-Bold</vt:lpstr>
      <vt:lpstr>Georgia-Bold</vt:lpstr>
      <vt:lpstr>Gill Sans MT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Allex, Denis (AGDD)</dc:creator>
  <cp:lastModifiedBy>Allex, Denis (AGDD)</cp:lastModifiedBy>
  <cp:revision>355</cp:revision>
  <dcterms:created xsi:type="dcterms:W3CDTF">2020-05-21T09:39:50Z</dcterms:created>
  <dcterms:modified xsi:type="dcterms:W3CDTF">2020-07-20T12:59:35Z</dcterms:modified>
</cp:coreProperties>
</file>